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340" r:id="rId2"/>
    <p:sldId id="257" r:id="rId3"/>
    <p:sldId id="314" r:id="rId4"/>
    <p:sldId id="315" r:id="rId5"/>
    <p:sldId id="316" r:id="rId6"/>
    <p:sldId id="317" r:id="rId7"/>
    <p:sldId id="318" r:id="rId8"/>
    <p:sldId id="319" r:id="rId9"/>
    <p:sldId id="482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9" r:id="rId19"/>
    <p:sldId id="330" r:id="rId20"/>
    <p:sldId id="331" r:id="rId21"/>
    <p:sldId id="333" r:id="rId22"/>
    <p:sldId id="334" r:id="rId23"/>
    <p:sldId id="337" r:id="rId24"/>
    <p:sldId id="469" r:id="rId25"/>
    <p:sldId id="470" r:id="rId26"/>
    <p:sldId id="471" r:id="rId27"/>
    <p:sldId id="474" r:id="rId28"/>
    <p:sldId id="475" r:id="rId29"/>
    <p:sldId id="473" r:id="rId30"/>
    <p:sldId id="476" r:id="rId31"/>
    <p:sldId id="478" r:id="rId32"/>
    <p:sldId id="477" r:id="rId33"/>
    <p:sldId id="479" r:id="rId34"/>
    <p:sldId id="481" r:id="rId35"/>
    <p:sldId id="480" r:id="rId36"/>
    <p:sldId id="468" r:id="rId3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6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D686C-CD5B-4942-B326-FD58D7E35DE8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77A84-8B6E-4F81-991A-86E2744C9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3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16C25-7416-45B8-96AD-9D420755B053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4097E-F189-4A51-8CDB-2D92D643E99B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84FB3-CC2C-47C7-8A58-B2DD94604E51}" type="datetime1">
              <a:rPr lang="en-US" smtClean="0"/>
              <a:t>6/8/2022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E4A7-E789-4634-B566-88A9C8DABF63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E3133-1D20-4BA3-88F5-3A9D07D2A0E9}" type="datetime1">
              <a:rPr lang="en-US" smtClean="0"/>
              <a:t>6/8/2022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81681" y="145231"/>
            <a:ext cx="8628637" cy="1301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669" y="1393058"/>
            <a:ext cx="10360661" cy="3787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45689" y="6464987"/>
            <a:ext cx="3499484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6434E-E337-4205-84D4-6435CA94C653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567" y="6464987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1676400"/>
            <a:ext cx="853440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GB" sz="6000" b="0" spc="-60" dirty="0">
                <a:latin typeface="Calibri Light"/>
                <a:cs typeface="Calibri Light"/>
              </a:rPr>
              <a:t>Data Science</a:t>
            </a:r>
            <a:br>
              <a:rPr lang="en-GB" sz="6000" b="0" spc="-60" dirty="0">
                <a:latin typeface="Calibri Light"/>
                <a:cs typeface="Calibri Light"/>
              </a:rPr>
            </a:br>
            <a:r>
              <a:rPr lang="en-GB" sz="6000" b="0" spc="-60" dirty="0">
                <a:latin typeface="Calibri Light"/>
                <a:cs typeface="Calibri Light"/>
              </a:rPr>
              <a:t>Unit-V</a:t>
            </a:r>
            <a:br>
              <a:rPr lang="en-GB" sz="6000" b="0" spc="-60" dirty="0">
                <a:latin typeface="Calibri Light"/>
                <a:cs typeface="Calibri Light"/>
              </a:rPr>
            </a:br>
            <a:br>
              <a:rPr lang="en-GB" sz="2000" dirty="0">
                <a:latin typeface="Times New Roman"/>
                <a:cs typeface="Times New Roman"/>
              </a:rPr>
            </a:br>
            <a:r>
              <a:rPr lang="en-GB" sz="2000" dirty="0">
                <a:latin typeface="Times New Roman"/>
                <a:cs typeface="Times New Roman"/>
              </a:rPr>
              <a:t> From: </a:t>
            </a:r>
            <a:r>
              <a:rPr lang="en-GB" sz="2000" spc="-60" dirty="0">
                <a:latin typeface="Times New Roman"/>
                <a:cs typeface="Times New Roman"/>
              </a:rPr>
              <a:t>Tom </a:t>
            </a:r>
            <a:r>
              <a:rPr lang="en-GB" sz="2000" spc="-5" dirty="0">
                <a:latin typeface="Times New Roman"/>
                <a:cs typeface="Times New Roman"/>
              </a:rPr>
              <a:t>M. </a:t>
            </a:r>
            <a:r>
              <a:rPr lang="en-GB" sz="2000" dirty="0">
                <a:latin typeface="Times New Roman"/>
                <a:cs typeface="Times New Roman"/>
              </a:rPr>
              <a:t>Mitchell, Machine Learning, India Edition 2013, </a:t>
            </a:r>
            <a:r>
              <a:rPr lang="en-GB" sz="2000" spc="-5" dirty="0">
                <a:latin typeface="Times New Roman"/>
                <a:cs typeface="Times New Roman"/>
              </a:rPr>
              <a:t>McGraw</a:t>
            </a:r>
            <a:r>
              <a:rPr lang="en-GB" sz="2000" spc="-90" dirty="0">
                <a:latin typeface="Times New Roman"/>
                <a:cs typeface="Times New Roman"/>
              </a:rPr>
              <a:t> </a:t>
            </a:r>
            <a:r>
              <a:rPr lang="en-GB" sz="2000" spc="-5" dirty="0">
                <a:latin typeface="Times New Roman"/>
                <a:cs typeface="Times New Roman"/>
              </a:rPr>
              <a:t>Hill  </a:t>
            </a:r>
            <a:r>
              <a:rPr lang="en-GB" sz="2000" dirty="0">
                <a:latin typeface="Times New Roman"/>
                <a:cs typeface="Times New Roman"/>
              </a:rPr>
              <a:t>Education.</a:t>
            </a:r>
            <a:br>
              <a:rPr lang="en-GB" sz="2000" dirty="0">
                <a:latin typeface="Times New Roman"/>
                <a:cs typeface="Times New Roman"/>
              </a:rPr>
            </a:b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6D89C-20C0-4E0F-B3B8-635A3106EF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DE71-8993-4299-9CA5-C5E672687482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DE7F5-86C2-4312-8B21-76DDC8E87466}"/>
              </a:ext>
            </a:extLst>
          </p:cNvPr>
          <p:cNvCxnSpPr/>
          <p:nvPr/>
        </p:nvCxnSpPr>
        <p:spPr>
          <a:xfrm>
            <a:off x="152400" y="34290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>
            <a:extLst>
              <a:ext uri="{FF2B5EF4-FFF2-40B4-BE49-F238E27FC236}">
                <a16:creationId xmlns:a16="http://schemas.microsoft.com/office/drawing/2014/main" id="{218D2E63-C9C8-46ED-BA81-862348F7468D}"/>
              </a:ext>
            </a:extLst>
          </p:cNvPr>
          <p:cNvSpPr txBox="1">
            <a:spLocks/>
          </p:cNvSpPr>
          <p:nvPr/>
        </p:nvSpPr>
        <p:spPr>
          <a:xfrm>
            <a:off x="1707714" y="3937275"/>
            <a:ext cx="9476740" cy="1659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>
              <a:spcBef>
                <a:spcPts val="25"/>
              </a:spcBef>
            </a:pPr>
            <a:endParaRPr lang="en-US" sz="4700" kern="0" dirty="0">
              <a:latin typeface="Calibri Light"/>
              <a:cs typeface="Calibri Light"/>
            </a:endParaRPr>
          </a:p>
          <a:p>
            <a:pPr algn="ctr"/>
            <a:r>
              <a:rPr lang="en-US" sz="6000" b="0" kern="0" spc="-50" dirty="0">
                <a:latin typeface="Calibri Light"/>
                <a:cs typeface="Calibri Light"/>
              </a:rPr>
              <a:t>ARTIFICIAL </a:t>
            </a:r>
            <a:r>
              <a:rPr lang="en-US" sz="6000" b="0" kern="0" spc="-55" dirty="0">
                <a:latin typeface="Calibri Light"/>
                <a:cs typeface="Calibri Light"/>
              </a:rPr>
              <a:t>NEURAL</a:t>
            </a:r>
            <a:r>
              <a:rPr lang="en-US" sz="6000" b="0" kern="0" spc="-185" dirty="0">
                <a:latin typeface="Calibri Light"/>
                <a:cs typeface="Calibri Light"/>
              </a:rPr>
              <a:t> </a:t>
            </a:r>
            <a:r>
              <a:rPr lang="en-US" sz="6000" b="0" kern="0" spc="-75" dirty="0">
                <a:latin typeface="Calibri Light"/>
                <a:cs typeface="Calibri Light"/>
              </a:rPr>
              <a:t>NETWORKS</a:t>
            </a:r>
            <a:endParaRPr lang="en-US" sz="6000" kern="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35703"/>
            <a:ext cx="66179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Derivation of the </a:t>
            </a:r>
            <a:r>
              <a:rPr sz="2600" spc="-25" dirty="0"/>
              <a:t>BACKPROPAGATION</a:t>
            </a:r>
            <a:r>
              <a:rPr sz="2600" spc="-125" dirty="0"/>
              <a:t> </a:t>
            </a:r>
            <a:r>
              <a:rPr sz="2600" dirty="0"/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40" y="1518506"/>
            <a:ext cx="10408802" cy="12922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66700" marR="30480" indent="-228600">
              <a:lnSpc>
                <a:spcPts val="2110"/>
              </a:lnSpc>
              <a:spcBef>
                <a:spcPts val="605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200" spc="-5" dirty="0">
                <a:latin typeface="Times New Roman"/>
                <a:cs typeface="Times New Roman"/>
              </a:rPr>
              <a:t>Deriving the stochastic gradient descent rule: Stochastic gradient descent involves  iterating through the training examples one at a time, for each training example d  descending the gradient of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error </a:t>
            </a:r>
            <a:r>
              <a:rPr sz="2200" b="1" i="1" spc="-5" dirty="0">
                <a:latin typeface="Times New Roman"/>
                <a:cs typeface="Times New Roman"/>
              </a:rPr>
              <a:t>E</a:t>
            </a:r>
            <a:r>
              <a:rPr sz="2175" b="1" i="1" spc="-7" baseline="-21072" dirty="0">
                <a:latin typeface="Times New Roman"/>
                <a:cs typeface="Times New Roman"/>
              </a:rPr>
              <a:t>d </a:t>
            </a:r>
            <a:r>
              <a:rPr sz="2200" spc="-5" dirty="0">
                <a:latin typeface="Times New Roman"/>
                <a:cs typeface="Times New Roman"/>
              </a:rPr>
              <a:t>with respect to this single</a:t>
            </a:r>
            <a:r>
              <a:rPr sz="2200" spc="-8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example</a:t>
            </a:r>
            <a:endParaRPr sz="2200" dirty="0">
              <a:latin typeface="Times New Roman"/>
              <a:cs typeface="Times New Roman"/>
            </a:endParaRPr>
          </a:p>
          <a:p>
            <a:pPr marL="266700" indent="-2286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200" spc="-5" dirty="0">
                <a:latin typeface="Times New Roman"/>
                <a:cs typeface="Times New Roman"/>
              </a:rPr>
              <a:t>For each training example d every weight </a:t>
            </a:r>
            <a:r>
              <a:rPr sz="2200" b="1" i="1" dirty="0">
                <a:latin typeface="Times New Roman"/>
                <a:cs typeface="Times New Roman"/>
              </a:rPr>
              <a:t>w</a:t>
            </a:r>
            <a:r>
              <a:rPr sz="2175" b="1" i="1" baseline="-21072" dirty="0">
                <a:latin typeface="Times New Roman"/>
                <a:cs typeface="Times New Roman"/>
              </a:rPr>
              <a:t>ji </a:t>
            </a:r>
            <a:r>
              <a:rPr sz="2200" spc="-5" dirty="0">
                <a:latin typeface="Times New Roman"/>
                <a:cs typeface="Times New Roman"/>
              </a:rPr>
              <a:t>is updated by adding to it </a:t>
            </a:r>
            <a:r>
              <a:rPr sz="2200" b="1" i="1" spc="-5" dirty="0">
                <a:latin typeface="Times New Roman"/>
                <a:cs typeface="Times New Roman"/>
              </a:rPr>
              <a:t>Δ</a:t>
            </a:r>
            <a:r>
              <a:rPr sz="2200" b="1" i="1" spc="-150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w</a:t>
            </a:r>
            <a:r>
              <a:rPr sz="2175" b="1" i="1" baseline="-21072" dirty="0">
                <a:latin typeface="Times New Roman"/>
                <a:cs typeface="Times New Roman"/>
              </a:rPr>
              <a:t>ji</a:t>
            </a:r>
            <a:endParaRPr sz="2175" baseline="-21072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9929" y="5458150"/>
            <a:ext cx="9742170" cy="628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2375"/>
              </a:lnSpc>
              <a:spcBef>
                <a:spcPts val="95"/>
              </a:spcBef>
            </a:pPr>
            <a:r>
              <a:rPr sz="2200" spc="-5" dirty="0">
                <a:latin typeface="Times New Roman"/>
                <a:cs typeface="Times New Roman"/>
              </a:rPr>
              <a:t>Here </a:t>
            </a:r>
            <a:r>
              <a:rPr sz="2200" b="1" i="1" spc="-5" dirty="0">
                <a:latin typeface="Times New Roman"/>
                <a:cs typeface="Times New Roman"/>
              </a:rPr>
              <a:t>outputs </a:t>
            </a:r>
            <a:r>
              <a:rPr sz="2200" spc="-5" dirty="0">
                <a:latin typeface="Times New Roman"/>
                <a:cs typeface="Times New Roman"/>
              </a:rPr>
              <a:t>is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set of output units in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network, </a:t>
            </a:r>
            <a:r>
              <a:rPr sz="2200" b="1" i="1" dirty="0">
                <a:latin typeface="Times New Roman"/>
                <a:cs typeface="Times New Roman"/>
              </a:rPr>
              <a:t>t</a:t>
            </a:r>
            <a:r>
              <a:rPr sz="2175" b="1" i="1" baseline="-21072" dirty="0">
                <a:latin typeface="Times New Roman"/>
                <a:cs typeface="Times New Roman"/>
              </a:rPr>
              <a:t>k </a:t>
            </a:r>
            <a:r>
              <a:rPr sz="2200" spc="-5" dirty="0">
                <a:latin typeface="Times New Roman"/>
                <a:cs typeface="Times New Roman"/>
              </a:rPr>
              <a:t>is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10" dirty="0">
                <a:latin typeface="Times New Roman"/>
                <a:cs typeface="Times New Roman"/>
              </a:rPr>
              <a:t>target </a:t>
            </a:r>
            <a:r>
              <a:rPr sz="2200" spc="-5" dirty="0">
                <a:latin typeface="Times New Roman"/>
                <a:cs typeface="Times New Roman"/>
              </a:rPr>
              <a:t>value of unit </a:t>
            </a:r>
            <a:r>
              <a:rPr sz="2200" b="1" i="1" spc="-5" dirty="0">
                <a:latin typeface="Times New Roman"/>
                <a:cs typeface="Times New Roman"/>
              </a:rPr>
              <a:t>k</a:t>
            </a:r>
            <a:r>
              <a:rPr sz="2200" b="1" i="1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for</a:t>
            </a: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ts val="2375"/>
              </a:lnSpc>
            </a:pPr>
            <a:r>
              <a:rPr sz="2200" dirty="0">
                <a:latin typeface="Times New Roman"/>
                <a:cs typeface="Times New Roman"/>
              </a:rPr>
              <a:t>training </a:t>
            </a:r>
            <a:r>
              <a:rPr sz="2200" spc="-5" dirty="0">
                <a:latin typeface="Times New Roman"/>
                <a:cs typeface="Times New Roman"/>
              </a:rPr>
              <a:t>example d, and </a:t>
            </a:r>
            <a:r>
              <a:rPr sz="2200" b="1" i="1" dirty="0">
                <a:latin typeface="Times New Roman"/>
                <a:cs typeface="Times New Roman"/>
              </a:rPr>
              <a:t>o</a:t>
            </a:r>
            <a:r>
              <a:rPr sz="2175" b="1" i="1" baseline="-21072" dirty="0">
                <a:latin typeface="Times New Roman"/>
                <a:cs typeface="Times New Roman"/>
              </a:rPr>
              <a:t>k </a:t>
            </a:r>
            <a:r>
              <a:rPr sz="2200" spc="-5" dirty="0">
                <a:latin typeface="Times New Roman"/>
                <a:cs typeface="Times New Roman"/>
              </a:rPr>
              <a:t>is the </a:t>
            </a:r>
            <a:r>
              <a:rPr sz="2200" dirty="0">
                <a:latin typeface="Times New Roman"/>
                <a:cs typeface="Times New Roman"/>
              </a:rPr>
              <a:t>output </a:t>
            </a:r>
            <a:r>
              <a:rPr sz="2200" spc="-5" dirty="0">
                <a:latin typeface="Times New Roman"/>
                <a:cs typeface="Times New Roman"/>
              </a:rPr>
              <a:t>of </a:t>
            </a:r>
            <a:r>
              <a:rPr sz="2200" dirty="0">
                <a:latin typeface="Times New Roman"/>
                <a:cs typeface="Times New Roman"/>
              </a:rPr>
              <a:t>unit </a:t>
            </a:r>
            <a:r>
              <a:rPr sz="2200" spc="-5" dirty="0">
                <a:latin typeface="Times New Roman"/>
                <a:cs typeface="Times New Roman"/>
              </a:rPr>
              <a:t>k </a:t>
            </a:r>
            <a:r>
              <a:rPr sz="2200" dirty="0">
                <a:latin typeface="Times New Roman"/>
                <a:cs typeface="Times New Roman"/>
              </a:rPr>
              <a:t>given training </a:t>
            </a:r>
            <a:r>
              <a:rPr sz="2200" spc="-5" dirty="0">
                <a:latin typeface="Times New Roman"/>
                <a:cs typeface="Times New Roman"/>
              </a:rPr>
              <a:t>example</a:t>
            </a:r>
            <a:r>
              <a:rPr sz="2200" spc="-16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30727" y="3033836"/>
            <a:ext cx="9395265" cy="2249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2A034-EC6C-462F-B895-76940DBBCE48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B7F5F1-C646-4396-98B1-AF7E4F550DE4}"/>
              </a:ext>
            </a:extLst>
          </p:cNvPr>
          <p:cNvCxnSpPr/>
          <p:nvPr/>
        </p:nvCxnSpPr>
        <p:spPr>
          <a:xfrm>
            <a:off x="152400" y="1295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51112" y="819492"/>
            <a:ext cx="10117455" cy="51568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400" marR="177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Times New Roman"/>
                <a:cs typeface="Times New Roman"/>
              </a:rPr>
              <a:t>The derivation of the stochastic gradient descent rule is </a:t>
            </a:r>
            <a:r>
              <a:rPr sz="2400" spc="-5" dirty="0">
                <a:latin typeface="Times New Roman"/>
                <a:cs typeface="Times New Roman"/>
              </a:rPr>
              <a:t>conceptually  </a:t>
            </a:r>
            <a:r>
              <a:rPr sz="2400" dirty="0">
                <a:latin typeface="Times New Roman"/>
                <a:cs typeface="Times New Roman"/>
              </a:rPr>
              <a:t>straightforward, but requires keeping track of a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subscripts and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variables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383540">
              <a:lnSpc>
                <a:spcPct val="100000"/>
              </a:lnSpc>
              <a:spcBef>
                <a:spcPts val="1515"/>
              </a:spcBef>
            </a:pPr>
            <a:r>
              <a:rPr sz="2400" i="1" spc="-5" dirty="0">
                <a:latin typeface="Times New Roman"/>
                <a:cs typeface="Times New Roman"/>
              </a:rPr>
              <a:t>x</a:t>
            </a:r>
            <a:r>
              <a:rPr sz="2400" i="1" spc="-7" baseline="-20833" dirty="0">
                <a:latin typeface="Times New Roman"/>
                <a:cs typeface="Times New Roman"/>
              </a:rPr>
              <a:t>ji </a:t>
            </a:r>
            <a:r>
              <a:rPr sz="2400" dirty="0">
                <a:latin typeface="Times New Roman"/>
                <a:cs typeface="Times New Roman"/>
              </a:rPr>
              <a:t>= the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7" baseline="24305" dirty="0">
                <a:latin typeface="Times New Roman"/>
                <a:cs typeface="Times New Roman"/>
              </a:rPr>
              <a:t>th </a:t>
            </a:r>
            <a:r>
              <a:rPr sz="2400" dirty="0">
                <a:latin typeface="Times New Roman"/>
                <a:cs typeface="Times New Roman"/>
              </a:rPr>
              <a:t>input to unit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j</a:t>
            </a:r>
            <a:endParaRPr sz="2400" dirty="0">
              <a:latin typeface="Times New Roman"/>
              <a:cs typeface="Times New Roman"/>
            </a:endParaRPr>
          </a:p>
          <a:p>
            <a:pPr marL="383540" marR="3295650">
              <a:lnSpc>
                <a:spcPct val="124600"/>
              </a:lnSpc>
              <a:spcBef>
                <a:spcPts val="5"/>
              </a:spcBef>
            </a:pPr>
            <a:r>
              <a:rPr sz="2400" i="1" spc="-5" dirty="0">
                <a:latin typeface="Times New Roman"/>
                <a:cs typeface="Times New Roman"/>
              </a:rPr>
              <a:t>w</a:t>
            </a:r>
            <a:r>
              <a:rPr sz="2400" i="1" spc="-7" baseline="-20833" dirty="0">
                <a:latin typeface="Times New Roman"/>
                <a:cs typeface="Times New Roman"/>
              </a:rPr>
              <a:t>ji </a:t>
            </a:r>
            <a:r>
              <a:rPr sz="2400" dirty="0">
                <a:latin typeface="Times New Roman"/>
                <a:cs typeface="Times New Roman"/>
              </a:rPr>
              <a:t>= the weight associated with the 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7" baseline="24305" dirty="0">
                <a:latin typeface="Times New Roman"/>
                <a:cs typeface="Times New Roman"/>
              </a:rPr>
              <a:t>th </a:t>
            </a:r>
            <a:r>
              <a:rPr sz="2400" dirty="0">
                <a:latin typeface="Times New Roman"/>
                <a:cs typeface="Times New Roman"/>
              </a:rPr>
              <a:t>input to unit </a:t>
            </a:r>
            <a:r>
              <a:rPr sz="2400" i="1" dirty="0">
                <a:latin typeface="Times New Roman"/>
                <a:cs typeface="Times New Roman"/>
              </a:rPr>
              <a:t>j  net</a:t>
            </a:r>
            <a:r>
              <a:rPr sz="2400" i="1" baseline="-20833" dirty="0">
                <a:latin typeface="Times New Roman"/>
                <a:cs typeface="Times New Roman"/>
              </a:rPr>
              <a:t>j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i="1" spc="-5" dirty="0">
                <a:latin typeface="Times New Roman"/>
                <a:cs typeface="Times New Roman"/>
              </a:rPr>
              <a:t>Σ</a:t>
            </a:r>
            <a:r>
              <a:rPr sz="2400" i="1" spc="-7" baseline="-20833" dirty="0">
                <a:latin typeface="Times New Roman"/>
                <a:cs typeface="Times New Roman"/>
              </a:rPr>
              <a:t>i </a:t>
            </a:r>
            <a:r>
              <a:rPr sz="2400" i="1" spc="-5" dirty="0">
                <a:latin typeface="Times New Roman"/>
                <a:cs typeface="Times New Roman"/>
              </a:rPr>
              <a:t>w</a:t>
            </a:r>
            <a:r>
              <a:rPr sz="2400" i="1" spc="-7" baseline="-20833" dirty="0">
                <a:latin typeface="Times New Roman"/>
                <a:cs typeface="Times New Roman"/>
              </a:rPr>
              <a:t>ji</a:t>
            </a:r>
            <a:r>
              <a:rPr sz="2400" i="1" spc="-5" dirty="0">
                <a:latin typeface="Times New Roman"/>
                <a:cs typeface="Times New Roman"/>
              </a:rPr>
              <a:t>x</a:t>
            </a:r>
            <a:r>
              <a:rPr sz="2400" i="1" spc="-7" baseline="-20833" dirty="0">
                <a:latin typeface="Times New Roman"/>
                <a:cs typeface="Times New Roman"/>
              </a:rPr>
              <a:t>ji </a:t>
            </a:r>
            <a:r>
              <a:rPr sz="2400" dirty="0">
                <a:latin typeface="Times New Roman"/>
                <a:cs typeface="Times New Roman"/>
              </a:rPr>
              <a:t>(the weighted sum of inputs for unit </a:t>
            </a:r>
            <a:r>
              <a:rPr sz="2400" i="1" dirty="0">
                <a:latin typeface="Times New Roman"/>
                <a:cs typeface="Times New Roman"/>
              </a:rPr>
              <a:t>j</a:t>
            </a:r>
            <a:r>
              <a:rPr sz="2400" i="1" spc="-29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383540" marR="5598795">
              <a:lnSpc>
                <a:spcPct val="124700"/>
              </a:lnSpc>
              <a:spcBef>
                <a:spcPts val="5"/>
              </a:spcBef>
            </a:pPr>
            <a:r>
              <a:rPr sz="2400" i="1" spc="-5" dirty="0">
                <a:latin typeface="Times New Roman"/>
                <a:cs typeface="Times New Roman"/>
              </a:rPr>
              <a:t>o</a:t>
            </a:r>
            <a:r>
              <a:rPr sz="2400" i="1" spc="-7" baseline="-20833" dirty="0">
                <a:latin typeface="Times New Roman"/>
                <a:cs typeface="Times New Roman"/>
              </a:rPr>
              <a:t>j </a:t>
            </a:r>
            <a:r>
              <a:rPr sz="2400" dirty="0">
                <a:latin typeface="Times New Roman"/>
                <a:cs typeface="Times New Roman"/>
              </a:rPr>
              <a:t>= the output </a:t>
            </a:r>
            <a:r>
              <a:rPr sz="2400" spc="-5" dirty="0">
                <a:latin typeface="Times New Roman"/>
                <a:cs typeface="Times New Roman"/>
              </a:rPr>
              <a:t>computed </a:t>
            </a:r>
            <a:r>
              <a:rPr sz="2400" dirty="0">
                <a:latin typeface="Times New Roman"/>
                <a:cs typeface="Times New Roman"/>
              </a:rPr>
              <a:t>by unit </a:t>
            </a:r>
            <a:r>
              <a:rPr sz="2400" i="1" dirty="0">
                <a:latin typeface="Times New Roman"/>
                <a:cs typeface="Times New Roman"/>
              </a:rPr>
              <a:t>j  </a:t>
            </a:r>
            <a:r>
              <a:rPr sz="2400" i="1" spc="-5" dirty="0">
                <a:latin typeface="Times New Roman"/>
                <a:cs typeface="Times New Roman"/>
              </a:rPr>
              <a:t>t</a:t>
            </a:r>
            <a:r>
              <a:rPr sz="2400" i="1" spc="-7" baseline="-20833" dirty="0">
                <a:latin typeface="Times New Roman"/>
                <a:cs typeface="Times New Roman"/>
              </a:rPr>
              <a:t>j </a:t>
            </a:r>
            <a:r>
              <a:rPr sz="2400" dirty="0">
                <a:latin typeface="Times New Roman"/>
                <a:cs typeface="Times New Roman"/>
              </a:rPr>
              <a:t>= the </a:t>
            </a:r>
            <a:r>
              <a:rPr sz="2400" spc="-10" dirty="0">
                <a:latin typeface="Times New Roman"/>
                <a:cs typeface="Times New Roman"/>
              </a:rPr>
              <a:t>target </a:t>
            </a:r>
            <a:r>
              <a:rPr sz="2400" dirty="0">
                <a:latin typeface="Times New Roman"/>
                <a:cs typeface="Times New Roman"/>
              </a:rPr>
              <a:t>output for unit</a:t>
            </a:r>
            <a:r>
              <a:rPr sz="2400" spc="-27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j</a:t>
            </a:r>
            <a:endParaRPr sz="2400" dirty="0">
              <a:latin typeface="Times New Roman"/>
              <a:cs typeface="Times New Roman"/>
            </a:endParaRPr>
          </a:p>
          <a:p>
            <a:pPr marL="383540">
              <a:lnSpc>
                <a:spcPct val="100000"/>
              </a:lnSpc>
              <a:spcBef>
                <a:spcPts val="710"/>
              </a:spcBef>
            </a:pPr>
            <a:r>
              <a:rPr sz="2400" dirty="0">
                <a:latin typeface="Times New Roman"/>
                <a:cs typeface="Times New Roman"/>
              </a:rPr>
              <a:t>σ = the </a:t>
            </a:r>
            <a:r>
              <a:rPr sz="2400" spc="-5" dirty="0">
                <a:latin typeface="Times New Roman"/>
                <a:cs typeface="Times New Roman"/>
              </a:rPr>
              <a:t>sigmoid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</a:t>
            </a:r>
          </a:p>
          <a:p>
            <a:pPr marL="383540">
              <a:lnSpc>
                <a:spcPct val="100000"/>
              </a:lnSpc>
              <a:spcBef>
                <a:spcPts val="720"/>
              </a:spcBef>
            </a:pPr>
            <a:r>
              <a:rPr sz="2400" i="1" dirty="0">
                <a:latin typeface="Times New Roman"/>
                <a:cs typeface="Times New Roman"/>
              </a:rPr>
              <a:t>outputs </a:t>
            </a:r>
            <a:r>
              <a:rPr sz="2400" dirty="0">
                <a:latin typeface="Times New Roman"/>
                <a:cs typeface="Times New Roman"/>
              </a:rPr>
              <a:t>= the set of units in the </a:t>
            </a:r>
            <a:r>
              <a:rPr sz="2400" spc="-5" dirty="0">
                <a:latin typeface="Times New Roman"/>
                <a:cs typeface="Times New Roman"/>
              </a:rPr>
              <a:t>final </a:t>
            </a:r>
            <a:r>
              <a:rPr sz="2400" dirty="0">
                <a:latin typeface="Times New Roman"/>
                <a:cs typeface="Times New Roman"/>
              </a:rPr>
              <a:t>layer of the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</a:p>
          <a:p>
            <a:pPr marL="383540" marR="142240">
              <a:lnSpc>
                <a:spcPts val="2590"/>
              </a:lnSpc>
              <a:spcBef>
                <a:spcPts val="1040"/>
              </a:spcBef>
            </a:pPr>
            <a:r>
              <a:rPr sz="2400" i="1" spc="-10" dirty="0">
                <a:latin typeface="Times New Roman"/>
                <a:cs typeface="Times New Roman"/>
              </a:rPr>
              <a:t>Downstream(j) </a:t>
            </a:r>
            <a:r>
              <a:rPr sz="2400" dirty="0">
                <a:latin typeface="Times New Roman"/>
                <a:cs typeface="Times New Roman"/>
              </a:rPr>
              <a:t>= the set of units whose </a:t>
            </a:r>
            <a:r>
              <a:rPr sz="2400" spc="-5" dirty="0">
                <a:latin typeface="Times New Roman"/>
                <a:cs typeface="Times New Roman"/>
              </a:rPr>
              <a:t>immediate </a:t>
            </a:r>
            <a:r>
              <a:rPr sz="2400" dirty="0">
                <a:latin typeface="Times New Roman"/>
                <a:cs typeface="Times New Roman"/>
              </a:rPr>
              <a:t>inputs include the output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unit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j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2DB854-1096-44FA-BDE2-37811B457EF7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8543" y="5294120"/>
            <a:ext cx="9455657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Consider </a:t>
            </a:r>
            <a:r>
              <a:rPr sz="18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two </a:t>
            </a:r>
            <a:r>
              <a:rPr sz="1800" b="1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cases </a:t>
            </a:r>
            <a:r>
              <a:rPr sz="1800" b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 turn: </a:t>
            </a:r>
            <a:r>
              <a:rPr sz="1800" dirty="0">
                <a:latin typeface="Times New Roman"/>
                <a:cs typeface="Times New Roman"/>
              </a:rPr>
              <a:t>the case where unit j is an </a:t>
            </a:r>
            <a:r>
              <a:rPr sz="1800" b="1" i="1" spc="-5" dirty="0">
                <a:latin typeface="Times New Roman"/>
                <a:cs typeface="Times New Roman"/>
              </a:rPr>
              <a:t>output unit </a:t>
            </a:r>
            <a:r>
              <a:rPr sz="1800" dirty="0">
                <a:latin typeface="Times New Roman"/>
                <a:cs typeface="Times New Roman"/>
              </a:rPr>
              <a:t>for the network, and the case where j is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</a:p>
          <a:p>
            <a:pPr marL="12700">
              <a:lnSpc>
                <a:spcPts val="2135"/>
              </a:lnSpc>
            </a:pPr>
            <a:r>
              <a:rPr sz="1800" b="1" i="1" spc="-5" dirty="0">
                <a:latin typeface="Times New Roman"/>
                <a:cs typeface="Times New Roman"/>
              </a:rPr>
              <a:t>internal unit </a:t>
            </a:r>
            <a:r>
              <a:rPr sz="1800" b="1" i="1" dirty="0">
                <a:latin typeface="Times New Roman"/>
                <a:cs typeface="Times New Roman"/>
              </a:rPr>
              <a:t>(hidden</a:t>
            </a:r>
            <a:r>
              <a:rPr sz="1800" b="1" i="1" spc="-10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Times New Roman"/>
                <a:cs typeface="Times New Roman"/>
              </a:rPr>
              <a:t>unit)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0055" y="303503"/>
            <a:ext cx="8793070" cy="4808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8643E0-1251-4472-AD7A-D1C6C730FE62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40" y="391591"/>
            <a:ext cx="9981565" cy="101917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75"/>
              </a:spcBef>
            </a:pPr>
            <a:r>
              <a:rPr sz="1800" b="1" spc="-5" dirty="0">
                <a:latin typeface="Times New Roman"/>
                <a:cs typeface="Times New Roman"/>
              </a:rPr>
              <a:t>Case </a:t>
            </a:r>
            <a:r>
              <a:rPr sz="1800" b="1" dirty="0">
                <a:latin typeface="Times New Roman"/>
                <a:cs typeface="Times New Roman"/>
              </a:rPr>
              <a:t>1: </a:t>
            </a:r>
            <a:r>
              <a:rPr sz="1800" b="1" spc="-20" dirty="0">
                <a:latin typeface="Times New Roman"/>
                <a:cs typeface="Times New Roman"/>
              </a:rPr>
              <a:t>Training </a:t>
            </a:r>
            <a:r>
              <a:rPr sz="1800" b="1" spc="-5" dirty="0">
                <a:latin typeface="Times New Roman"/>
                <a:cs typeface="Times New Roman"/>
              </a:rPr>
              <a:t>Rule </a:t>
            </a:r>
            <a:r>
              <a:rPr sz="1800" b="1" dirty="0">
                <a:latin typeface="Times New Roman"/>
                <a:cs typeface="Times New Roman"/>
              </a:rPr>
              <a:t>for </a:t>
            </a:r>
            <a:r>
              <a:rPr sz="1800" b="1" spc="-5" dirty="0">
                <a:latin typeface="Times New Roman"/>
                <a:cs typeface="Times New Roman"/>
              </a:rPr>
              <a:t>Output Unit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Weights.</a:t>
            </a:r>
            <a:endParaRPr sz="1800">
              <a:latin typeface="Times New Roman"/>
              <a:cs typeface="Times New Roman"/>
            </a:endParaRPr>
          </a:p>
          <a:p>
            <a:pPr marL="266700" indent="-228600">
              <a:lnSpc>
                <a:spcPts val="2055"/>
              </a:lnSpc>
              <a:spcBef>
                <a:spcPts val="78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1800" b="1" i="1" spc="-5" dirty="0">
                <a:latin typeface="Times New Roman"/>
                <a:cs typeface="Times New Roman"/>
              </a:rPr>
              <a:t>w</a:t>
            </a:r>
            <a:r>
              <a:rPr sz="1800" b="1" i="1" spc="-7" baseline="-20833" dirty="0">
                <a:latin typeface="Times New Roman"/>
                <a:cs typeface="Times New Roman"/>
              </a:rPr>
              <a:t>ji </a:t>
            </a:r>
            <a:r>
              <a:rPr sz="1800" dirty="0">
                <a:latin typeface="Times New Roman"/>
                <a:cs typeface="Times New Roman"/>
              </a:rPr>
              <a:t>can influence the rest of the network only through </a:t>
            </a:r>
            <a:r>
              <a:rPr sz="1800" b="1" i="1" spc="-5" dirty="0">
                <a:latin typeface="Times New Roman"/>
                <a:cs typeface="Times New Roman"/>
              </a:rPr>
              <a:t>net</a:t>
            </a:r>
            <a:r>
              <a:rPr sz="1800" b="1" i="1" spc="-7" baseline="-20833" dirty="0">
                <a:latin typeface="Times New Roman"/>
                <a:cs typeface="Times New Roman"/>
              </a:rPr>
              <a:t>j </a:t>
            </a:r>
            <a:r>
              <a:rPr sz="1800" b="1" i="1" dirty="0">
                <a:latin typeface="Times New Roman"/>
                <a:cs typeface="Times New Roman"/>
              </a:rPr>
              <a:t>, </a:t>
            </a:r>
            <a:r>
              <a:rPr sz="1800" b="1" i="1" spc="-5" dirty="0">
                <a:latin typeface="Times New Roman"/>
                <a:cs typeface="Times New Roman"/>
              </a:rPr>
              <a:t>net</a:t>
            </a:r>
            <a:r>
              <a:rPr sz="1800" b="1" i="1" spc="-7" baseline="-20833" dirty="0">
                <a:latin typeface="Times New Roman"/>
                <a:cs typeface="Times New Roman"/>
              </a:rPr>
              <a:t>j </a:t>
            </a:r>
            <a:r>
              <a:rPr sz="1800" dirty="0">
                <a:latin typeface="Times New Roman"/>
                <a:cs typeface="Times New Roman"/>
              </a:rPr>
              <a:t>can influence the </a:t>
            </a:r>
            <a:r>
              <a:rPr sz="1800" spc="-5" dirty="0">
                <a:latin typeface="Times New Roman"/>
                <a:cs typeface="Times New Roman"/>
              </a:rPr>
              <a:t>network </a:t>
            </a:r>
            <a:r>
              <a:rPr sz="1800" dirty="0">
                <a:latin typeface="Times New Roman"/>
                <a:cs typeface="Times New Roman"/>
              </a:rPr>
              <a:t>only through</a:t>
            </a:r>
            <a:r>
              <a:rPr sz="1800" spc="-300" dirty="0">
                <a:latin typeface="Times New Roman"/>
                <a:cs typeface="Times New Roman"/>
              </a:rPr>
              <a:t> </a:t>
            </a:r>
            <a:r>
              <a:rPr sz="1800" b="1" i="1" spc="-5" dirty="0">
                <a:latin typeface="Times New Roman"/>
                <a:cs typeface="Times New Roman"/>
              </a:rPr>
              <a:t>o</a:t>
            </a:r>
            <a:r>
              <a:rPr sz="1800" b="1" i="1" spc="-7" baseline="-20833" dirty="0">
                <a:latin typeface="Times New Roman"/>
                <a:cs typeface="Times New Roman"/>
              </a:rPr>
              <a:t>j</a:t>
            </a:r>
            <a:r>
              <a:rPr sz="1800" b="1" i="1" spc="-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266700">
              <a:lnSpc>
                <a:spcPts val="2055"/>
              </a:lnSpc>
            </a:pPr>
            <a:r>
              <a:rPr sz="1800" dirty="0">
                <a:latin typeface="Times New Roman"/>
                <a:cs typeface="Times New Roman"/>
              </a:rPr>
              <a:t>Therefore, we can invoke the chain rule again to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write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0927" y="1696449"/>
            <a:ext cx="8001351" cy="4642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3E89B8-73DC-4300-B5BE-DC0389BF75A8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1494" y="295270"/>
            <a:ext cx="9516593" cy="5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FA895-E378-4387-8573-19DC4CC6F5E8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91540" y="387856"/>
            <a:ext cx="10306050" cy="349694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810"/>
              </a:spcBef>
            </a:pPr>
            <a:r>
              <a:rPr sz="2400" b="1" spc="-5" dirty="0">
                <a:latin typeface="Times New Roman"/>
                <a:cs typeface="Times New Roman"/>
              </a:rPr>
              <a:t>Case 2: </a:t>
            </a:r>
            <a:r>
              <a:rPr sz="2400" b="1" spc="-25" dirty="0">
                <a:latin typeface="Times New Roman"/>
                <a:cs typeface="Times New Roman"/>
              </a:rPr>
              <a:t>Training </a:t>
            </a:r>
            <a:r>
              <a:rPr sz="2400" b="1" spc="-5" dirty="0">
                <a:latin typeface="Times New Roman"/>
                <a:cs typeface="Times New Roman"/>
              </a:rPr>
              <a:t>Rule </a:t>
            </a:r>
            <a:r>
              <a:rPr sz="2400" b="1" dirty="0">
                <a:latin typeface="Times New Roman"/>
                <a:cs typeface="Times New Roman"/>
              </a:rPr>
              <a:t>for Hidden </a:t>
            </a:r>
            <a:r>
              <a:rPr sz="2400" b="1" spc="-5" dirty="0">
                <a:latin typeface="Times New Roman"/>
                <a:cs typeface="Times New Roman"/>
              </a:rPr>
              <a:t>Unit</a:t>
            </a:r>
            <a:r>
              <a:rPr sz="2400" b="1" spc="-1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Weights.</a:t>
            </a:r>
            <a:endParaRPr sz="2400">
              <a:latin typeface="Times New Roman"/>
              <a:cs typeface="Times New Roman"/>
            </a:endParaRPr>
          </a:p>
          <a:p>
            <a:pPr marL="266700" marR="241935" indent="-228600" algn="just">
              <a:lnSpc>
                <a:spcPts val="2590"/>
              </a:lnSpc>
              <a:spcBef>
                <a:spcPts val="1035"/>
              </a:spcBef>
              <a:buFont typeface="Arial"/>
              <a:buChar char="•"/>
              <a:tabLst>
                <a:tab pos="266700" algn="l"/>
              </a:tabLst>
            </a:pPr>
            <a:r>
              <a:rPr sz="2400" dirty="0">
                <a:latin typeface="Times New Roman"/>
                <a:cs typeface="Times New Roman"/>
              </a:rPr>
              <a:t>In the case where </a:t>
            </a:r>
            <a:r>
              <a:rPr sz="2400" b="1" i="1" dirty="0">
                <a:latin typeface="Times New Roman"/>
                <a:cs typeface="Times New Roman"/>
              </a:rPr>
              <a:t>j </a:t>
            </a:r>
            <a:r>
              <a:rPr sz="2400" dirty="0">
                <a:latin typeface="Times New Roman"/>
                <a:cs typeface="Times New Roman"/>
              </a:rPr>
              <a:t>is an internal, or hidden unit in the network, the derivation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the training rule for </a:t>
            </a:r>
            <a:r>
              <a:rPr sz="2400" b="1" i="1" spc="-5" dirty="0">
                <a:latin typeface="Times New Roman"/>
                <a:cs typeface="Times New Roman"/>
              </a:rPr>
              <a:t>w</a:t>
            </a:r>
            <a:r>
              <a:rPr sz="2400" b="1" i="1" spc="-7" baseline="-20833" dirty="0">
                <a:latin typeface="Times New Roman"/>
                <a:cs typeface="Times New Roman"/>
              </a:rPr>
              <a:t>ji </a:t>
            </a:r>
            <a:r>
              <a:rPr sz="2400" spc="-5" dirty="0">
                <a:latin typeface="Times New Roman"/>
                <a:cs typeface="Times New Roman"/>
              </a:rPr>
              <a:t>must </a:t>
            </a:r>
            <a:r>
              <a:rPr sz="2400" dirty="0">
                <a:latin typeface="Times New Roman"/>
                <a:cs typeface="Times New Roman"/>
              </a:rPr>
              <a:t>take into account the indirect ways in which </a:t>
            </a:r>
            <a:r>
              <a:rPr sz="2400" b="1" i="1" spc="-5" dirty="0">
                <a:latin typeface="Times New Roman"/>
                <a:cs typeface="Times New Roman"/>
              </a:rPr>
              <a:t>w</a:t>
            </a:r>
            <a:r>
              <a:rPr sz="2400" b="1" i="1" spc="-7" baseline="-20833" dirty="0">
                <a:latin typeface="Times New Roman"/>
                <a:cs typeface="Times New Roman"/>
              </a:rPr>
              <a:t>ji </a:t>
            </a:r>
            <a:r>
              <a:rPr sz="2400" dirty="0">
                <a:latin typeface="Times New Roman"/>
                <a:cs typeface="Times New Roman"/>
              </a:rPr>
              <a:t>can  influence the network outputs and hence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E</a:t>
            </a:r>
            <a:r>
              <a:rPr sz="2400" b="1" i="1" spc="-7" baseline="-20833" dirty="0">
                <a:latin typeface="Times New Roman"/>
                <a:cs typeface="Times New Roman"/>
              </a:rPr>
              <a:t>d</a:t>
            </a:r>
            <a:r>
              <a:rPr sz="2400" b="1" i="1" spc="-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66700" marR="30480" indent="-228600">
              <a:lnSpc>
                <a:spcPct val="90100"/>
              </a:lnSpc>
              <a:spcBef>
                <a:spcPts val="975"/>
              </a:spcBef>
              <a:buFont typeface="Arial"/>
              <a:buChar char="•"/>
              <a:tabLst>
                <a:tab pos="267335" algn="l"/>
              </a:tabLst>
            </a:pPr>
            <a:r>
              <a:rPr sz="2400" dirty="0">
                <a:latin typeface="Times New Roman"/>
                <a:cs typeface="Times New Roman"/>
              </a:rPr>
              <a:t>For this reason, we </a:t>
            </a:r>
            <a:r>
              <a:rPr sz="2400" spc="-5" dirty="0">
                <a:latin typeface="Times New Roman"/>
                <a:cs typeface="Times New Roman"/>
              </a:rPr>
              <a:t>will find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useful </a:t>
            </a:r>
            <a:r>
              <a:rPr sz="2400" dirty="0">
                <a:latin typeface="Times New Roman"/>
                <a:cs typeface="Times New Roman"/>
              </a:rPr>
              <a:t>to refer to the set of all units </a:t>
            </a:r>
            <a:r>
              <a:rPr sz="2400" spc="-5" dirty="0">
                <a:latin typeface="Times New Roman"/>
                <a:cs typeface="Times New Roman"/>
              </a:rPr>
              <a:t>immediately  </a:t>
            </a:r>
            <a:r>
              <a:rPr sz="2400" dirty="0">
                <a:latin typeface="Times New Roman"/>
                <a:cs typeface="Times New Roman"/>
              </a:rPr>
              <a:t>downstream of unit j in the network and denoted this set of </a:t>
            </a:r>
            <a:r>
              <a:rPr sz="2400" spc="-5" dirty="0">
                <a:latin typeface="Times New Roman"/>
                <a:cs typeface="Times New Roman"/>
              </a:rPr>
              <a:t>units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Downstream(  </a:t>
            </a:r>
            <a:r>
              <a:rPr sz="2400" dirty="0">
                <a:latin typeface="Times New Roman"/>
                <a:cs typeface="Times New Roman"/>
              </a:rPr>
              <a:t>j).</a:t>
            </a:r>
            <a:endParaRPr sz="2400">
              <a:latin typeface="Times New Roman"/>
              <a:cs typeface="Times New Roman"/>
            </a:endParaRPr>
          </a:p>
          <a:p>
            <a:pPr marL="266700" indent="-229235">
              <a:lnSpc>
                <a:spcPts val="2735"/>
              </a:lnSpc>
              <a:spcBef>
                <a:spcPts val="705"/>
              </a:spcBef>
              <a:buFont typeface="Arial"/>
              <a:buChar char="•"/>
              <a:tabLst>
                <a:tab pos="267335" algn="l"/>
              </a:tabLst>
            </a:pPr>
            <a:r>
              <a:rPr sz="2400" b="1" i="1" dirty="0">
                <a:latin typeface="Times New Roman"/>
                <a:cs typeface="Times New Roman"/>
              </a:rPr>
              <a:t>net</a:t>
            </a:r>
            <a:r>
              <a:rPr sz="2400" b="1" i="1" baseline="-20833" dirty="0">
                <a:latin typeface="Times New Roman"/>
                <a:cs typeface="Times New Roman"/>
              </a:rPr>
              <a:t>j </a:t>
            </a:r>
            <a:r>
              <a:rPr sz="2400" dirty="0">
                <a:latin typeface="Times New Roman"/>
                <a:cs typeface="Times New Roman"/>
              </a:rPr>
              <a:t>can influence the network outputs only through the units in</a:t>
            </a:r>
            <a:r>
              <a:rPr sz="2400" spc="-35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Downstream(j).</a:t>
            </a:r>
            <a:endParaRPr sz="2400">
              <a:latin typeface="Times New Roman"/>
              <a:cs typeface="Times New Roman"/>
            </a:endParaRPr>
          </a:p>
          <a:p>
            <a:pPr marL="266700">
              <a:lnSpc>
                <a:spcPts val="2735"/>
              </a:lnSpc>
            </a:pPr>
            <a:r>
              <a:rPr sz="2400" dirty="0">
                <a:latin typeface="Times New Roman"/>
                <a:cs typeface="Times New Roman"/>
              </a:rPr>
              <a:t>Therefore, we can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write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D271DE-4916-4808-8AA6-89556E492D57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3FD568-FAC0-4185-9598-F2063B3FF6EB}"/>
              </a:ext>
            </a:extLst>
          </p:cNvPr>
          <p:cNvCxnSpPr/>
          <p:nvPr/>
        </p:nvCxnSpPr>
        <p:spPr>
          <a:xfrm>
            <a:off x="152400" y="914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0608" y="347697"/>
            <a:ext cx="6450483" cy="5829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45231"/>
            <a:ext cx="11810999" cy="837793"/>
          </a:xfrm>
          <a:prstGeom prst="rect">
            <a:avLst/>
          </a:prstGeom>
        </p:spPr>
        <p:txBody>
          <a:bodyPr vert="horz" wrap="square" lIns="0" tIns="385191" rIns="0" bIns="0" rtlCol="0">
            <a:spAutoFit/>
          </a:bodyPr>
          <a:lstStyle/>
          <a:p>
            <a:pPr marL="3001010" marR="5080" indent="-2693670">
              <a:lnSpc>
                <a:spcPts val="3460"/>
              </a:lnSpc>
              <a:spcBef>
                <a:spcPts val="535"/>
              </a:spcBef>
            </a:pPr>
            <a:r>
              <a:rPr dirty="0"/>
              <a:t>REMARKS ON THE</a:t>
            </a:r>
            <a:r>
              <a:rPr spc="-145" dirty="0"/>
              <a:t> </a:t>
            </a:r>
            <a:r>
              <a:rPr spc="-30" dirty="0"/>
              <a:t>BACKPROPAGATION  </a:t>
            </a:r>
            <a:r>
              <a:rPr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1715" y="984196"/>
            <a:ext cx="10314940" cy="3201646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10"/>
              </a:spcBef>
            </a:pPr>
            <a:r>
              <a:rPr sz="2400" b="1" dirty="0">
                <a:latin typeface="Times New Roman"/>
                <a:cs typeface="Times New Roman"/>
              </a:rPr>
              <a:t>1. Convergence and </a:t>
            </a:r>
            <a:r>
              <a:rPr sz="2400" b="1" spc="-5" dirty="0">
                <a:latin typeface="Times New Roman"/>
                <a:cs typeface="Times New Roman"/>
              </a:rPr>
              <a:t>Local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Minima</a:t>
            </a:r>
            <a:endParaRPr sz="2400" dirty="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35" dirty="0">
                <a:latin typeface="Times New Roman"/>
                <a:cs typeface="Times New Roman"/>
              </a:rPr>
              <a:t>BACKPROPAGATION </a:t>
            </a:r>
            <a:r>
              <a:rPr sz="2400" spc="-5" dirty="0">
                <a:latin typeface="Times New Roman"/>
                <a:cs typeface="Times New Roman"/>
              </a:rPr>
              <a:t>multilayer </a:t>
            </a:r>
            <a:r>
              <a:rPr sz="2400" dirty="0">
                <a:latin typeface="Times New Roman"/>
                <a:cs typeface="Times New Roman"/>
              </a:rPr>
              <a:t>networks is only guaranteed to </a:t>
            </a:r>
            <a:r>
              <a:rPr sz="2400" spc="-5" dirty="0">
                <a:latin typeface="Times New Roman"/>
                <a:cs typeface="Times New Roman"/>
              </a:rPr>
              <a:t>converge  </a:t>
            </a:r>
            <a:r>
              <a:rPr sz="2400" dirty="0">
                <a:latin typeface="Times New Roman"/>
                <a:cs typeface="Times New Roman"/>
              </a:rPr>
              <a:t>toward </a:t>
            </a:r>
            <a:r>
              <a:rPr sz="2400" spc="-5" dirty="0">
                <a:latin typeface="Times New Roman"/>
                <a:cs typeface="Times New Roman"/>
              </a:rPr>
              <a:t>some </a:t>
            </a:r>
            <a:r>
              <a:rPr sz="2400" dirty="0">
                <a:latin typeface="Times New Roman"/>
                <a:cs typeface="Times New Roman"/>
              </a:rPr>
              <a:t>local </a:t>
            </a:r>
            <a:r>
              <a:rPr sz="2400" spc="-5" dirty="0">
                <a:latin typeface="Times New Roman"/>
                <a:cs typeface="Times New Roman"/>
              </a:rPr>
              <a:t>minimum </a:t>
            </a:r>
            <a:r>
              <a:rPr sz="2400" dirty="0">
                <a:latin typeface="Times New Roman"/>
                <a:cs typeface="Times New Roman"/>
              </a:rPr>
              <a:t>in E and not necessarily to the global </a:t>
            </a:r>
            <a:r>
              <a:rPr sz="2400" spc="-5" dirty="0">
                <a:latin typeface="Times New Roman"/>
                <a:cs typeface="Times New Roman"/>
              </a:rPr>
              <a:t>minimum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error.</a:t>
            </a:r>
            <a:endParaRPr sz="2400" dirty="0">
              <a:latin typeface="Times New Roman"/>
              <a:cs typeface="Times New Roman"/>
            </a:endParaRPr>
          </a:p>
          <a:p>
            <a:pPr marL="241300" marR="400050" indent="-228600" algn="just">
              <a:lnSpc>
                <a:spcPct val="900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Despite the lack of assured </a:t>
            </a:r>
            <a:r>
              <a:rPr sz="2400" spc="-5" dirty="0">
                <a:latin typeface="Times New Roman"/>
                <a:cs typeface="Times New Roman"/>
              </a:rPr>
              <a:t>convergence </a:t>
            </a:r>
            <a:r>
              <a:rPr sz="2400" dirty="0">
                <a:latin typeface="Times New Roman"/>
                <a:cs typeface="Times New Roman"/>
              </a:rPr>
              <a:t>to the global </a:t>
            </a:r>
            <a:r>
              <a:rPr sz="2400" spc="-5" dirty="0">
                <a:latin typeface="Times New Roman"/>
                <a:cs typeface="Times New Roman"/>
              </a:rPr>
              <a:t>minimum </a:t>
            </a:r>
            <a:r>
              <a:rPr sz="2400" spc="-15" dirty="0">
                <a:latin typeface="Times New Roman"/>
                <a:cs typeface="Times New Roman"/>
              </a:rPr>
              <a:t>error,  </a:t>
            </a:r>
            <a:r>
              <a:rPr sz="2400" spc="-35" dirty="0">
                <a:latin typeface="Times New Roman"/>
                <a:cs typeface="Times New Roman"/>
              </a:rPr>
              <a:t>BACKPROPAGATION </a:t>
            </a:r>
            <a:r>
              <a:rPr sz="2400" dirty="0">
                <a:latin typeface="Times New Roman"/>
                <a:cs typeface="Times New Roman"/>
              </a:rPr>
              <a:t>is a highly </a:t>
            </a:r>
            <a:r>
              <a:rPr sz="2400" spc="-10" dirty="0">
                <a:latin typeface="Times New Roman"/>
                <a:cs typeface="Times New Roman"/>
              </a:rPr>
              <a:t>effective </a:t>
            </a:r>
            <a:r>
              <a:rPr sz="2400" dirty="0">
                <a:latin typeface="Times New Roman"/>
                <a:cs typeface="Times New Roman"/>
              </a:rPr>
              <a:t>function </a:t>
            </a:r>
            <a:r>
              <a:rPr sz="2400" spc="-5" dirty="0">
                <a:latin typeface="Times New Roman"/>
                <a:cs typeface="Times New Roman"/>
              </a:rPr>
              <a:t>approximation method </a:t>
            </a:r>
            <a:r>
              <a:rPr sz="2400" dirty="0">
                <a:latin typeface="Times New Roman"/>
                <a:cs typeface="Times New Roman"/>
              </a:rPr>
              <a:t>in  </a:t>
            </a:r>
            <a:r>
              <a:rPr sz="2400" spc="-5" dirty="0">
                <a:latin typeface="Times New Roman"/>
                <a:cs typeface="Times New Roman"/>
              </a:rPr>
              <a:t>practice.</a:t>
            </a:r>
            <a:endParaRPr sz="2400" dirty="0">
              <a:latin typeface="Times New Roman"/>
              <a:cs typeface="Times New Roman"/>
            </a:endParaRPr>
          </a:p>
          <a:p>
            <a:pPr marL="241300" marR="72390" indent="-228600" algn="just">
              <a:lnSpc>
                <a:spcPts val="259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Local </a:t>
            </a:r>
            <a:r>
              <a:rPr sz="2400" spc="-10" dirty="0">
                <a:latin typeface="Times New Roman"/>
                <a:cs typeface="Times New Roman"/>
              </a:rPr>
              <a:t>minima </a:t>
            </a:r>
            <a:r>
              <a:rPr sz="2400" dirty="0">
                <a:latin typeface="Times New Roman"/>
                <a:cs typeface="Times New Roman"/>
              </a:rPr>
              <a:t>can be gained by considering the </a:t>
            </a:r>
            <a:r>
              <a:rPr sz="2400" spc="-5" dirty="0">
                <a:latin typeface="Times New Roman"/>
                <a:cs typeface="Times New Roman"/>
              </a:rPr>
              <a:t>manner </a:t>
            </a:r>
            <a:r>
              <a:rPr sz="2400" dirty="0">
                <a:latin typeface="Times New Roman"/>
                <a:cs typeface="Times New Roman"/>
              </a:rPr>
              <a:t>in which network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weights  evolve as the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training iterations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increases.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4CC0F4-D932-4072-BDDB-6C49C35FE130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88C00E-B64D-460F-9A92-C10AD4AE4D2E}"/>
              </a:ext>
            </a:extLst>
          </p:cNvPr>
          <p:cNvCxnSpPr/>
          <p:nvPr/>
        </p:nvCxnSpPr>
        <p:spPr>
          <a:xfrm>
            <a:off x="152400" y="10668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>
            <a:extLst>
              <a:ext uri="{FF2B5EF4-FFF2-40B4-BE49-F238E27FC236}">
                <a16:creationId xmlns:a16="http://schemas.microsoft.com/office/drawing/2014/main" id="{91718E97-C4D5-0E7E-5452-0CD23B56F6E5}"/>
              </a:ext>
            </a:extLst>
          </p:cNvPr>
          <p:cNvSpPr txBox="1"/>
          <p:nvPr/>
        </p:nvSpPr>
        <p:spPr>
          <a:xfrm>
            <a:off x="891658" y="4045319"/>
            <a:ext cx="10730347" cy="25088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10"/>
              </a:spcBef>
            </a:pPr>
            <a:r>
              <a:rPr sz="2400" spc="-10" dirty="0">
                <a:latin typeface="Times New Roman"/>
                <a:cs typeface="Times New Roman"/>
              </a:rPr>
              <a:t>Common </a:t>
            </a:r>
            <a:r>
              <a:rPr sz="2400" dirty="0">
                <a:latin typeface="Times New Roman"/>
                <a:cs typeface="Times New Roman"/>
              </a:rPr>
              <a:t>heuristics to </a:t>
            </a:r>
            <a:r>
              <a:rPr sz="2400" spc="-5" dirty="0">
                <a:latin typeface="Times New Roman"/>
                <a:cs typeface="Times New Roman"/>
              </a:rPr>
              <a:t>attempt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alleviate </a:t>
            </a:r>
            <a:r>
              <a:rPr sz="2400" dirty="0">
                <a:latin typeface="Times New Roman"/>
                <a:cs typeface="Times New Roman"/>
              </a:rPr>
              <a:t>the problem of local </a:t>
            </a:r>
            <a:r>
              <a:rPr sz="2400" spc="-10" dirty="0">
                <a:latin typeface="Times New Roman"/>
                <a:cs typeface="Times New Roman"/>
              </a:rPr>
              <a:t>minima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include:</a:t>
            </a:r>
          </a:p>
          <a:p>
            <a:pPr marL="469900" marR="254000" indent="-457834" algn="just">
              <a:lnSpc>
                <a:spcPts val="2590"/>
              </a:lnSpc>
              <a:spcBef>
                <a:spcPts val="103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Times New Roman"/>
                <a:cs typeface="Times New Roman"/>
              </a:rPr>
              <a:t>Add a </a:t>
            </a:r>
            <a:r>
              <a:rPr sz="2400" spc="-5" dirty="0">
                <a:latin typeface="Times New Roman"/>
                <a:cs typeface="Times New Roman"/>
              </a:rPr>
              <a:t>momentum </a:t>
            </a:r>
            <a:r>
              <a:rPr sz="2400" dirty="0">
                <a:latin typeface="Times New Roman"/>
                <a:cs typeface="Times New Roman"/>
              </a:rPr>
              <a:t>term to the weight-update rule. </a:t>
            </a:r>
            <a:r>
              <a:rPr sz="2400" spc="-5" dirty="0">
                <a:latin typeface="Times New Roman"/>
                <a:cs typeface="Times New Roman"/>
              </a:rPr>
              <a:t>Momentum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sometimes  </a:t>
            </a:r>
            <a:r>
              <a:rPr sz="2400" dirty="0">
                <a:latin typeface="Times New Roman"/>
                <a:cs typeface="Times New Roman"/>
              </a:rPr>
              <a:t>carry the gradient descent procedure through narrow local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minima</a:t>
            </a:r>
            <a:endParaRPr sz="2400" dirty="0">
              <a:latin typeface="Times New Roman"/>
              <a:cs typeface="Times New Roman"/>
            </a:endParaRPr>
          </a:p>
          <a:p>
            <a:pPr marL="469900" indent="-457834" algn="just">
              <a:lnSpc>
                <a:spcPct val="100000"/>
              </a:lnSpc>
              <a:spcBef>
                <a:spcPts val="68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/>
                <a:cs typeface="Times New Roman"/>
              </a:rPr>
              <a:t>Use </a:t>
            </a:r>
            <a:r>
              <a:rPr sz="2400" dirty="0">
                <a:latin typeface="Times New Roman"/>
                <a:cs typeface="Times New Roman"/>
              </a:rPr>
              <a:t>stochastic gradient descent rather than true gradient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descent</a:t>
            </a:r>
          </a:p>
          <a:p>
            <a:pPr marL="469900" marR="5080" indent="-457834" algn="just">
              <a:lnSpc>
                <a:spcPts val="2590"/>
              </a:lnSpc>
              <a:spcBef>
                <a:spcPts val="104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spc="-20" dirty="0">
                <a:latin typeface="Times New Roman"/>
                <a:cs typeface="Times New Roman"/>
              </a:rPr>
              <a:t>Train </a:t>
            </a:r>
            <a:r>
              <a:rPr sz="2400" spc="-5" dirty="0">
                <a:latin typeface="Times New Roman"/>
                <a:cs typeface="Times New Roman"/>
              </a:rPr>
              <a:t>multiple </a:t>
            </a:r>
            <a:r>
              <a:rPr sz="2400" dirty="0">
                <a:latin typeface="Times New Roman"/>
                <a:cs typeface="Times New Roman"/>
              </a:rPr>
              <a:t>networks using the </a:t>
            </a:r>
            <a:r>
              <a:rPr sz="2400" spc="-5" dirty="0">
                <a:latin typeface="Times New Roman"/>
                <a:cs typeface="Times New Roman"/>
              </a:rPr>
              <a:t>same </a:t>
            </a:r>
            <a:r>
              <a:rPr sz="2400" dirty="0">
                <a:latin typeface="Times New Roman"/>
                <a:cs typeface="Times New Roman"/>
              </a:rPr>
              <a:t>data, but </a:t>
            </a:r>
            <a:r>
              <a:rPr sz="2400" spc="-5" dirty="0">
                <a:latin typeface="Times New Roman"/>
                <a:cs typeface="Times New Roman"/>
              </a:rPr>
              <a:t>initializing </a:t>
            </a:r>
            <a:r>
              <a:rPr sz="2400" dirty="0">
                <a:latin typeface="Times New Roman"/>
                <a:cs typeface="Times New Roman"/>
              </a:rPr>
              <a:t>each network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  </a:t>
            </a:r>
            <a:r>
              <a:rPr sz="2400" spc="-10" dirty="0">
                <a:latin typeface="Times New Roman"/>
                <a:cs typeface="Times New Roman"/>
              </a:rPr>
              <a:t>different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weights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16940" y="387856"/>
            <a:ext cx="10359390" cy="362331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10"/>
              </a:spcBef>
            </a:pPr>
            <a:r>
              <a:rPr sz="2400" b="1" dirty="0">
                <a:latin typeface="Times New Roman"/>
                <a:cs typeface="Times New Roman"/>
              </a:rPr>
              <a:t>2. </a:t>
            </a:r>
            <a:r>
              <a:rPr sz="2400" b="1" spc="-5" dirty="0">
                <a:latin typeface="Times New Roman"/>
                <a:cs typeface="Times New Roman"/>
              </a:rPr>
              <a:t>Representational Power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Feedforward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Networks</a:t>
            </a:r>
            <a:endParaRPr sz="2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10"/>
              </a:spcBef>
            </a:pPr>
            <a:r>
              <a:rPr sz="2400" i="1" dirty="0">
                <a:latin typeface="Times New Roman"/>
                <a:cs typeface="Times New Roman"/>
              </a:rPr>
              <a:t>What set of functions can be </a:t>
            </a:r>
            <a:r>
              <a:rPr sz="2400" i="1" spc="-15" dirty="0">
                <a:latin typeface="Times New Roman"/>
                <a:cs typeface="Times New Roman"/>
              </a:rPr>
              <a:t>represented </a:t>
            </a:r>
            <a:r>
              <a:rPr sz="2400" i="1" dirty="0">
                <a:latin typeface="Times New Roman"/>
                <a:cs typeface="Times New Roman"/>
              </a:rPr>
              <a:t>by </a:t>
            </a:r>
            <a:r>
              <a:rPr sz="2400" i="1" spc="-10" dirty="0">
                <a:latin typeface="Times New Roman"/>
                <a:cs typeface="Times New Roman"/>
              </a:rPr>
              <a:t>feed-forward</a:t>
            </a:r>
            <a:r>
              <a:rPr sz="2400" i="1" spc="-1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networks?</a:t>
            </a:r>
            <a:endParaRPr sz="24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ts val="2590"/>
              </a:lnSpc>
              <a:spcBef>
                <a:spcPts val="1045"/>
              </a:spcBef>
            </a:pPr>
            <a:r>
              <a:rPr sz="2400" dirty="0">
                <a:latin typeface="Times New Roman"/>
                <a:cs typeface="Times New Roman"/>
              </a:rPr>
              <a:t>The answer depends on the </a:t>
            </a:r>
            <a:r>
              <a:rPr sz="2400" spc="-5" dirty="0">
                <a:latin typeface="Times New Roman"/>
                <a:cs typeface="Times New Roman"/>
              </a:rPr>
              <a:t>width and </a:t>
            </a:r>
            <a:r>
              <a:rPr sz="2400" dirty="0">
                <a:latin typeface="Times New Roman"/>
                <a:cs typeface="Times New Roman"/>
              </a:rPr>
              <a:t>depth of the </a:t>
            </a:r>
            <a:r>
              <a:rPr sz="2400" spc="-5" dirty="0">
                <a:latin typeface="Times New Roman"/>
                <a:cs typeface="Times New Roman"/>
              </a:rPr>
              <a:t>networks. </a:t>
            </a:r>
            <a:r>
              <a:rPr sz="2400" dirty="0">
                <a:latin typeface="Times New Roman"/>
                <a:cs typeface="Times New Roman"/>
              </a:rPr>
              <a:t>There </a:t>
            </a:r>
            <a:r>
              <a:rPr sz="2400" spc="-5" dirty="0">
                <a:latin typeface="Times New Roman"/>
                <a:cs typeface="Times New Roman"/>
              </a:rPr>
              <a:t>are three </a:t>
            </a:r>
            <a:r>
              <a:rPr sz="2400" spc="-10" dirty="0">
                <a:latin typeface="Times New Roman"/>
                <a:cs typeface="Times New Roman"/>
              </a:rPr>
              <a:t>quite  </a:t>
            </a:r>
            <a:r>
              <a:rPr sz="2400" spc="-5" dirty="0">
                <a:latin typeface="Times New Roman"/>
                <a:cs typeface="Times New Roman"/>
              </a:rPr>
              <a:t>general results </a:t>
            </a:r>
            <a:r>
              <a:rPr sz="2400" dirty="0">
                <a:latin typeface="Times New Roman"/>
                <a:cs typeface="Times New Roman"/>
              </a:rPr>
              <a:t>are known about </a:t>
            </a:r>
            <a:r>
              <a:rPr sz="2400" spc="-5" dirty="0">
                <a:latin typeface="Times New Roman"/>
                <a:cs typeface="Times New Roman"/>
              </a:rPr>
              <a:t>which </a:t>
            </a:r>
            <a:r>
              <a:rPr sz="2400" dirty="0">
                <a:latin typeface="Times New Roman"/>
                <a:cs typeface="Times New Roman"/>
              </a:rPr>
              <a:t>function classes can be described by which  types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Networks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469900" marR="6350" indent="-457834" algn="just">
              <a:lnSpc>
                <a:spcPct val="90000"/>
              </a:lnSpc>
              <a:spcBef>
                <a:spcPts val="1795"/>
              </a:spcBef>
            </a:pPr>
            <a:r>
              <a:rPr sz="2400" dirty="0">
                <a:latin typeface="Times New Roman"/>
                <a:cs typeface="Times New Roman"/>
              </a:rPr>
              <a:t>1. Boolean </a:t>
            </a:r>
            <a:r>
              <a:rPr sz="2400" spc="-5" dirty="0">
                <a:latin typeface="Times New Roman"/>
                <a:cs typeface="Times New Roman"/>
              </a:rPr>
              <a:t>functions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Times New Roman"/>
                <a:cs typeface="Times New Roman"/>
              </a:rPr>
              <a:t>Every </a:t>
            </a:r>
            <a:r>
              <a:rPr sz="2400" dirty="0">
                <a:latin typeface="Times New Roman"/>
                <a:cs typeface="Times New Roman"/>
              </a:rPr>
              <a:t>boolean function can be </a:t>
            </a:r>
            <a:r>
              <a:rPr sz="2400" spc="-5" dirty="0">
                <a:latin typeface="Times New Roman"/>
                <a:cs typeface="Times New Roman"/>
              </a:rPr>
              <a:t>represented exactly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some  </a:t>
            </a:r>
            <a:r>
              <a:rPr sz="2400" dirty="0">
                <a:latin typeface="Times New Roman"/>
                <a:cs typeface="Times New Roman"/>
              </a:rPr>
              <a:t>network </a:t>
            </a:r>
            <a:r>
              <a:rPr sz="2400" spc="-10" dirty="0">
                <a:latin typeface="Times New Roman"/>
                <a:cs typeface="Times New Roman"/>
              </a:rPr>
              <a:t>with </a:t>
            </a:r>
            <a:r>
              <a:rPr sz="2400" dirty="0">
                <a:latin typeface="Times New Roman"/>
                <a:cs typeface="Times New Roman"/>
              </a:rPr>
              <a:t>two </a:t>
            </a:r>
            <a:r>
              <a:rPr sz="2400" spc="-5" dirty="0">
                <a:latin typeface="Times New Roman"/>
                <a:cs typeface="Times New Roman"/>
              </a:rPr>
              <a:t>layers of </a:t>
            </a:r>
            <a:r>
              <a:rPr sz="2400" dirty="0">
                <a:latin typeface="Times New Roman"/>
                <a:cs typeface="Times New Roman"/>
              </a:rPr>
              <a:t>units, </a:t>
            </a:r>
            <a:r>
              <a:rPr sz="2400" spc="-5" dirty="0">
                <a:latin typeface="Times New Roman"/>
                <a:cs typeface="Times New Roman"/>
              </a:rPr>
              <a:t>although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number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hidden </a:t>
            </a:r>
            <a:r>
              <a:rPr sz="2400" spc="-5" dirty="0">
                <a:latin typeface="Times New Roman"/>
                <a:cs typeface="Times New Roman"/>
              </a:rPr>
              <a:t>units required  grows exponentially </a:t>
            </a:r>
            <a:r>
              <a:rPr sz="2400" dirty="0">
                <a:latin typeface="Times New Roman"/>
                <a:cs typeface="Times New Roman"/>
              </a:rPr>
              <a:t>in the worst case with the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network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40" y="4077082"/>
            <a:ext cx="10358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2167255" algn="l"/>
                <a:tab pos="3594100" algn="l"/>
                <a:tab pos="4039235" algn="l"/>
                <a:tab pos="5060315" algn="l"/>
                <a:tab pos="6403340" algn="l"/>
                <a:tab pos="8032750" algn="l"/>
                <a:tab pos="9340215" algn="l"/>
                <a:tab pos="10056495" algn="l"/>
              </a:tabLst>
            </a:pPr>
            <a:r>
              <a:rPr sz="2400" dirty="0">
                <a:latin typeface="Times New Roman"/>
                <a:cs typeface="Times New Roman"/>
              </a:rPr>
              <a:t>2.	Continuous	functions	–	Every	bounded	continuo</a:t>
            </a:r>
            <a:r>
              <a:rPr sz="2400" spc="-15" dirty="0">
                <a:latin typeface="Times New Roman"/>
                <a:cs typeface="Times New Roman"/>
              </a:rPr>
              <a:t>u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	function	can	be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53" y="4315635"/>
            <a:ext cx="10358120" cy="126746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810"/>
              </a:spcBef>
            </a:pPr>
            <a:r>
              <a:rPr sz="2400" spc="-5" dirty="0">
                <a:latin typeface="Times New Roman"/>
                <a:cs typeface="Times New Roman"/>
              </a:rPr>
              <a:t>approximated </a:t>
            </a:r>
            <a:r>
              <a:rPr sz="2400" dirty="0">
                <a:latin typeface="Times New Roman"/>
                <a:cs typeface="Times New Roman"/>
              </a:rPr>
              <a:t>with arbitrarily </a:t>
            </a: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dirty="0">
                <a:latin typeface="Times New Roman"/>
                <a:cs typeface="Times New Roman"/>
              </a:rPr>
              <a:t>error </a:t>
            </a:r>
            <a:r>
              <a:rPr sz="2400" spc="-5" dirty="0">
                <a:latin typeface="Times New Roman"/>
                <a:cs typeface="Times New Roman"/>
              </a:rPr>
              <a:t>by </a:t>
            </a:r>
            <a:r>
              <a:rPr sz="2400" dirty="0">
                <a:latin typeface="Times New Roman"/>
                <a:cs typeface="Times New Roman"/>
              </a:rPr>
              <a:t>a network with two layers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units</a:t>
            </a:r>
            <a:endParaRPr sz="2400">
              <a:latin typeface="Times New Roman"/>
              <a:cs typeface="Times New Roman"/>
            </a:endParaRPr>
          </a:p>
          <a:p>
            <a:pPr marL="469900" marR="5080" indent="-457834">
              <a:lnSpc>
                <a:spcPts val="2590"/>
              </a:lnSpc>
              <a:spcBef>
                <a:spcPts val="1040"/>
              </a:spcBef>
              <a:tabLst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3.	Arbitrary </a:t>
            </a:r>
            <a:r>
              <a:rPr sz="2400" spc="-5" dirty="0">
                <a:latin typeface="Times New Roman"/>
                <a:cs typeface="Times New Roman"/>
              </a:rPr>
              <a:t>functions </a:t>
            </a:r>
            <a:r>
              <a:rPr sz="2400" dirty="0">
                <a:latin typeface="Times New Roman"/>
                <a:cs typeface="Times New Roman"/>
              </a:rPr>
              <a:t>– Any function can be </a:t>
            </a:r>
            <a:r>
              <a:rPr sz="2400" spc="-5" dirty="0">
                <a:latin typeface="Times New Roman"/>
                <a:cs typeface="Times New Roman"/>
              </a:rPr>
              <a:t>approximated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arbitrary </a:t>
            </a:r>
            <a:r>
              <a:rPr sz="2400" dirty="0">
                <a:latin typeface="Times New Roman"/>
                <a:cs typeface="Times New Roman"/>
              </a:rPr>
              <a:t>accuracy </a:t>
            </a:r>
            <a:r>
              <a:rPr sz="2400" spc="-15" dirty="0">
                <a:latin typeface="Times New Roman"/>
                <a:cs typeface="Times New Roman"/>
              </a:rPr>
              <a:t>by  </a:t>
            </a:r>
            <a:r>
              <a:rPr sz="2400" dirty="0">
                <a:latin typeface="Times New Roman"/>
                <a:cs typeface="Times New Roman"/>
              </a:rPr>
              <a:t>a network with three layers of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units.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1839FC-A0CB-46AB-BBAB-6B8862107727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07B0EF-7869-48CD-9594-4827C4950224}"/>
              </a:ext>
            </a:extLst>
          </p:cNvPr>
          <p:cNvCxnSpPr/>
          <p:nvPr/>
        </p:nvCxnSpPr>
        <p:spPr>
          <a:xfrm>
            <a:off x="152400" y="914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16940" y="478022"/>
            <a:ext cx="10360660" cy="452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3. Hypothesis Space </a:t>
            </a:r>
            <a:r>
              <a:rPr sz="2400" b="1" spc="-10" dirty="0">
                <a:latin typeface="Times New Roman"/>
                <a:cs typeface="Times New Roman"/>
              </a:rPr>
              <a:t>Search </a:t>
            </a:r>
            <a:r>
              <a:rPr sz="2400" b="1" spc="-5" dirty="0">
                <a:latin typeface="Times New Roman"/>
                <a:cs typeface="Times New Roman"/>
              </a:rPr>
              <a:t>and </a:t>
            </a:r>
            <a:r>
              <a:rPr sz="2400" b="1" dirty="0">
                <a:latin typeface="Times New Roman"/>
                <a:cs typeface="Times New Roman"/>
              </a:rPr>
              <a:t>Inductive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Bias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ts val="2590"/>
              </a:lnSpc>
              <a:spcBef>
                <a:spcPts val="18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Hypothesis space is the </a:t>
            </a:r>
            <a:r>
              <a:rPr sz="2400" spc="-5" dirty="0">
                <a:latin typeface="Times New Roman"/>
                <a:cs typeface="Times New Roman"/>
              </a:rPr>
              <a:t>n-dimensional Euclidean </a:t>
            </a:r>
            <a:r>
              <a:rPr sz="2400" dirty="0">
                <a:latin typeface="Times New Roman"/>
                <a:cs typeface="Times New Roman"/>
              </a:rPr>
              <a:t>space of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b="1" i="1" spc="-5" dirty="0">
                <a:latin typeface="Times New Roman"/>
                <a:cs typeface="Times New Roman"/>
              </a:rPr>
              <a:t>n </a:t>
            </a:r>
            <a:r>
              <a:rPr sz="2400" dirty="0">
                <a:latin typeface="Times New Roman"/>
                <a:cs typeface="Times New Roman"/>
              </a:rPr>
              <a:t>network weights  and hypothesis space 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continuous.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ts val="2590"/>
              </a:lnSpc>
              <a:spcBef>
                <a:spcPts val="100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it is </a:t>
            </a:r>
            <a:r>
              <a:rPr sz="2400" spc="-5" dirty="0">
                <a:latin typeface="Times New Roman"/>
                <a:cs typeface="Times New Roman"/>
              </a:rPr>
              <a:t>continuous, </a:t>
            </a:r>
            <a:r>
              <a:rPr sz="2400" dirty="0">
                <a:latin typeface="Times New Roman"/>
                <a:cs typeface="Times New Roman"/>
              </a:rPr>
              <a:t>E is </a:t>
            </a:r>
            <a:r>
              <a:rPr sz="2400" spc="-5" dirty="0">
                <a:latin typeface="Times New Roman"/>
                <a:cs typeface="Times New Roman"/>
              </a:rPr>
              <a:t>differentiable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respect </a:t>
            </a:r>
            <a:r>
              <a:rPr sz="2400" dirty="0">
                <a:latin typeface="Times New Roman"/>
                <a:cs typeface="Times New Roman"/>
              </a:rPr>
              <a:t>to the </a:t>
            </a:r>
            <a:r>
              <a:rPr sz="2400" spc="-5" dirty="0">
                <a:latin typeface="Times New Roman"/>
                <a:cs typeface="Times New Roman"/>
              </a:rPr>
              <a:t>continuous parameters </a:t>
            </a:r>
            <a:r>
              <a:rPr sz="2400" dirty="0">
                <a:latin typeface="Times New Roman"/>
                <a:cs typeface="Times New Roman"/>
              </a:rPr>
              <a:t>of  the </a:t>
            </a:r>
            <a:r>
              <a:rPr sz="2400" spc="-5" dirty="0">
                <a:latin typeface="Times New Roman"/>
                <a:cs typeface="Times New Roman"/>
              </a:rPr>
              <a:t>hypothesis, results in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well-defined </a:t>
            </a:r>
            <a:r>
              <a:rPr sz="2400" dirty="0">
                <a:latin typeface="Times New Roman"/>
                <a:cs typeface="Times New Roman"/>
              </a:rPr>
              <a:t>error </a:t>
            </a:r>
            <a:r>
              <a:rPr sz="2400" spc="-5" dirty="0">
                <a:latin typeface="Times New Roman"/>
                <a:cs typeface="Times New Roman"/>
              </a:rPr>
              <a:t>gradient that provides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10" dirty="0">
                <a:latin typeface="Times New Roman"/>
                <a:cs typeface="Times New Roman"/>
              </a:rPr>
              <a:t>very </a:t>
            </a:r>
            <a:r>
              <a:rPr sz="2400" dirty="0">
                <a:latin typeface="Times New Roman"/>
                <a:cs typeface="Times New Roman"/>
              </a:rPr>
              <a:t>useful  structure for </a:t>
            </a:r>
            <a:r>
              <a:rPr sz="2400" spc="-5" dirty="0">
                <a:latin typeface="Times New Roman"/>
                <a:cs typeface="Times New Roman"/>
              </a:rPr>
              <a:t>organizing </a:t>
            </a:r>
            <a:r>
              <a:rPr sz="2400" dirty="0">
                <a:latin typeface="Times New Roman"/>
                <a:cs typeface="Times New Roman"/>
              </a:rPr>
              <a:t>the search for the best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hypothesis.</a:t>
            </a:r>
            <a:endParaRPr sz="2400">
              <a:latin typeface="Times New Roman"/>
              <a:cs typeface="Times New Roman"/>
            </a:endParaRPr>
          </a:p>
          <a:p>
            <a:pPr marL="241300" marR="6350" indent="-229235" algn="just">
              <a:lnSpc>
                <a:spcPct val="90000"/>
              </a:lnSpc>
              <a:spcBef>
                <a:spcPts val="96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Times New Roman"/>
                <a:cs typeface="Times New Roman"/>
              </a:rPr>
              <a:t>It is </a:t>
            </a:r>
            <a:r>
              <a:rPr sz="2400" spc="-10" dirty="0">
                <a:latin typeface="Times New Roman"/>
                <a:cs typeface="Times New Roman"/>
              </a:rPr>
              <a:t>difficult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characterize precisely the inductive </a:t>
            </a:r>
            <a:r>
              <a:rPr sz="2400" dirty="0">
                <a:latin typeface="Times New Roman"/>
                <a:cs typeface="Times New Roman"/>
              </a:rPr>
              <a:t>bias </a:t>
            </a:r>
            <a:r>
              <a:rPr sz="2400" spc="-15" dirty="0">
                <a:latin typeface="Times New Roman"/>
                <a:cs typeface="Times New Roman"/>
              </a:rPr>
              <a:t>of  </a:t>
            </a:r>
            <a:r>
              <a:rPr sz="2400" spc="-35" dirty="0">
                <a:latin typeface="Times New Roman"/>
                <a:cs typeface="Times New Roman"/>
              </a:rPr>
              <a:t>BACKPROPAGATION </a:t>
            </a:r>
            <a:r>
              <a:rPr sz="2400" spc="-5" dirty="0">
                <a:latin typeface="Times New Roman"/>
                <a:cs typeface="Times New Roman"/>
              </a:rPr>
              <a:t>algorithm, </a:t>
            </a:r>
            <a:r>
              <a:rPr sz="2400" dirty="0">
                <a:latin typeface="Times New Roman"/>
                <a:cs typeface="Times New Roman"/>
              </a:rPr>
              <a:t>because </a:t>
            </a:r>
            <a:r>
              <a:rPr sz="2400" spc="-5" dirty="0">
                <a:latin typeface="Times New Roman"/>
                <a:cs typeface="Times New Roman"/>
              </a:rPr>
              <a:t>it depends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" dirty="0">
                <a:latin typeface="Times New Roman"/>
                <a:cs typeface="Times New Roman"/>
              </a:rPr>
              <a:t>the interplay </a:t>
            </a:r>
            <a:r>
              <a:rPr sz="2400" dirty="0">
                <a:latin typeface="Times New Roman"/>
                <a:cs typeface="Times New Roman"/>
              </a:rPr>
              <a:t>between  the </a:t>
            </a:r>
            <a:r>
              <a:rPr sz="2400" spc="-5" dirty="0">
                <a:latin typeface="Times New Roman"/>
                <a:cs typeface="Times New Roman"/>
              </a:rPr>
              <a:t>gradient descent search </a:t>
            </a:r>
            <a:r>
              <a:rPr sz="2400" dirty="0">
                <a:latin typeface="Times New Roman"/>
                <a:cs typeface="Times New Roman"/>
              </a:rPr>
              <a:t>and the way in which the </a:t>
            </a:r>
            <a:r>
              <a:rPr sz="2400" spc="-5" dirty="0">
                <a:latin typeface="Times New Roman"/>
                <a:cs typeface="Times New Roman"/>
              </a:rPr>
              <a:t>weight </a:t>
            </a:r>
            <a:r>
              <a:rPr sz="2400" dirty="0">
                <a:latin typeface="Times New Roman"/>
                <a:cs typeface="Times New Roman"/>
              </a:rPr>
              <a:t>space spans the space  of </a:t>
            </a:r>
            <a:r>
              <a:rPr sz="2400" spc="-5" dirty="0">
                <a:latin typeface="Times New Roman"/>
                <a:cs typeface="Times New Roman"/>
              </a:rPr>
              <a:t>representable functions. </a:t>
            </a:r>
            <a:r>
              <a:rPr sz="2400" spc="-15" dirty="0">
                <a:latin typeface="Times New Roman"/>
                <a:cs typeface="Times New Roman"/>
              </a:rPr>
              <a:t>However, </a:t>
            </a:r>
            <a:r>
              <a:rPr sz="2400" dirty="0">
                <a:latin typeface="Times New Roman"/>
                <a:cs typeface="Times New Roman"/>
              </a:rPr>
              <a:t>one can </a:t>
            </a:r>
            <a:r>
              <a:rPr sz="2400" spc="-5" dirty="0">
                <a:latin typeface="Times New Roman"/>
                <a:cs typeface="Times New Roman"/>
              </a:rPr>
              <a:t>roughly characterize it as smooth 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interpolation between data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0CC88-F6AE-428C-9116-E6BD17BFF9D9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A92C80-A294-4355-98A0-1D1EF68E0EED}"/>
              </a:ext>
            </a:extLst>
          </p:cNvPr>
          <p:cNvCxnSpPr/>
          <p:nvPr/>
        </p:nvCxnSpPr>
        <p:spPr>
          <a:xfrm>
            <a:off x="152400" y="1295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600" y="1583302"/>
            <a:ext cx="7781290" cy="3506729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spcBef>
                <a:spcPts val="8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41300" indent="-228600"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  <a:p>
            <a:pPr marL="241300" indent="-228600"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Neural Network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  <a:p>
            <a:pPr marL="241300" indent="-228600"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</a:p>
          <a:p>
            <a:pPr marL="241300" indent="-228600"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 Networks and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r>
              <a:rPr sz="2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r>
              <a:rPr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GB" sz="2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Topics in Artificial Neural Networks.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Study: Defeating a CAPTCHA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387" y="485334"/>
            <a:ext cx="26384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Californian FB"/>
                <a:cs typeface="Californian FB"/>
              </a:rPr>
              <a:t>CONTE</a:t>
            </a:r>
            <a:r>
              <a:rPr sz="4200" spc="-20" dirty="0">
                <a:latin typeface="Californian FB"/>
                <a:cs typeface="Californian FB"/>
              </a:rPr>
              <a:t>N</a:t>
            </a:r>
            <a:r>
              <a:rPr sz="4200" dirty="0">
                <a:latin typeface="Californian FB"/>
                <a:cs typeface="Californian FB"/>
              </a:rPr>
              <a:t>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34A7F-2B53-4AAE-9C53-05D1EA11FA9C}"/>
              </a:ext>
            </a:extLst>
          </p:cNvPr>
          <p:cNvSpPr/>
          <p:nvPr/>
        </p:nvSpPr>
        <p:spPr>
          <a:xfrm>
            <a:off x="152400" y="253265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E5E020-CBAF-4E49-B4DB-DCB89DF4B910}"/>
              </a:ext>
            </a:extLst>
          </p:cNvPr>
          <p:cNvCxnSpPr/>
          <p:nvPr/>
        </p:nvCxnSpPr>
        <p:spPr>
          <a:xfrm>
            <a:off x="152400" y="1295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478022"/>
            <a:ext cx="4314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4. Hidden Layer</a:t>
            </a:r>
            <a:r>
              <a:rPr sz="2400" spc="-135" dirty="0"/>
              <a:t> </a:t>
            </a:r>
            <a:r>
              <a:rPr sz="2400" spc="-5" dirty="0"/>
              <a:t>Representations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976219" y="1603094"/>
            <a:ext cx="10358120" cy="13938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algn="just">
              <a:lnSpc>
                <a:spcPts val="2380"/>
              </a:lnSpc>
              <a:spcBef>
                <a:spcPts val="390"/>
              </a:spcBef>
            </a:pPr>
            <a:r>
              <a:rPr sz="2200" spc="-35" dirty="0">
                <a:latin typeface="Times New Roman"/>
                <a:cs typeface="Times New Roman"/>
              </a:rPr>
              <a:t>BACKPROPAGATION </a:t>
            </a:r>
            <a:r>
              <a:rPr sz="2200" dirty="0">
                <a:latin typeface="Times New Roman"/>
                <a:cs typeface="Times New Roman"/>
              </a:rPr>
              <a:t>can </a:t>
            </a:r>
            <a:r>
              <a:rPr sz="2200" spc="-5" dirty="0">
                <a:latin typeface="Times New Roman"/>
                <a:cs typeface="Times New Roman"/>
              </a:rPr>
              <a:t>define new hidden layer features </a:t>
            </a:r>
            <a:r>
              <a:rPr sz="2200" dirty="0">
                <a:latin typeface="Times New Roman"/>
                <a:cs typeface="Times New Roman"/>
              </a:rPr>
              <a:t>that </a:t>
            </a:r>
            <a:r>
              <a:rPr sz="2200" spc="-5" dirty="0">
                <a:latin typeface="Times New Roman"/>
                <a:cs typeface="Times New Roman"/>
              </a:rPr>
              <a:t>are </a:t>
            </a:r>
            <a:r>
              <a:rPr sz="2200" dirty="0">
                <a:latin typeface="Times New Roman"/>
                <a:cs typeface="Times New Roman"/>
              </a:rPr>
              <a:t>not explicit </a:t>
            </a:r>
            <a:r>
              <a:rPr sz="2200" spc="-5" dirty="0">
                <a:latin typeface="Times New Roman"/>
                <a:cs typeface="Times New Roman"/>
              </a:rPr>
              <a:t>in the  input representation, </a:t>
            </a:r>
            <a:r>
              <a:rPr sz="2200" dirty="0">
                <a:latin typeface="Times New Roman"/>
                <a:cs typeface="Times New Roman"/>
              </a:rPr>
              <a:t>but </a:t>
            </a:r>
            <a:r>
              <a:rPr sz="2200" spc="-5" dirty="0">
                <a:latin typeface="Times New Roman"/>
                <a:cs typeface="Times New Roman"/>
              </a:rPr>
              <a:t>which capture properties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-5" dirty="0">
                <a:latin typeface="Times New Roman"/>
                <a:cs typeface="Times New Roman"/>
              </a:rPr>
              <a:t>the input instances that are </a:t>
            </a:r>
            <a:r>
              <a:rPr sz="2200" spc="-10" dirty="0">
                <a:latin typeface="Times New Roman"/>
                <a:cs typeface="Times New Roman"/>
              </a:rPr>
              <a:t>most  </a:t>
            </a:r>
            <a:r>
              <a:rPr sz="2200" spc="-5" dirty="0">
                <a:latin typeface="Times New Roman"/>
                <a:cs typeface="Times New Roman"/>
              </a:rPr>
              <a:t>relevant to learning the </a:t>
            </a:r>
            <a:r>
              <a:rPr sz="2200" spc="-10" dirty="0">
                <a:latin typeface="Times New Roman"/>
                <a:cs typeface="Times New Roman"/>
              </a:rPr>
              <a:t>target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function.</a:t>
            </a:r>
          </a:p>
          <a:p>
            <a:pPr marL="12700" algn="just">
              <a:lnSpc>
                <a:spcPct val="100000"/>
              </a:lnSpc>
              <a:spcBef>
                <a:spcPts val="700"/>
              </a:spcBef>
            </a:pPr>
            <a:r>
              <a:rPr sz="2200" spc="-5" dirty="0">
                <a:latin typeface="Times New Roman"/>
                <a:cs typeface="Times New Roman"/>
              </a:rPr>
              <a:t>Consider example, the network shown in below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Figure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3378013"/>
            <a:ext cx="5132895" cy="2884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77F7D-8B18-42A8-A7AE-EF62FDF84B80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DC9D24-7F6F-4EFF-B2A2-39E20325F520}"/>
              </a:ext>
            </a:extLst>
          </p:cNvPr>
          <p:cNvCxnSpPr/>
          <p:nvPr/>
        </p:nvCxnSpPr>
        <p:spPr>
          <a:xfrm>
            <a:off x="152400" y="1295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D8D9E4-4522-594B-EEE0-AEBE9270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287221"/>
            <a:ext cx="4535817" cy="29751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16940" y="478022"/>
            <a:ext cx="10360660" cy="538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 algn="just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Consider </a:t>
            </a:r>
            <a:r>
              <a:rPr sz="2400" spc="-5" dirty="0">
                <a:latin typeface="Times New Roman"/>
                <a:cs typeface="Times New Roman"/>
              </a:rPr>
              <a:t>training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network shown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Figure </a:t>
            </a:r>
            <a:r>
              <a:rPr sz="2400" dirty="0">
                <a:latin typeface="Times New Roman"/>
                <a:cs typeface="Times New Roman"/>
              </a:rPr>
              <a:t>to learn </a:t>
            </a:r>
            <a:r>
              <a:rPr sz="2400" spc="-5" dirty="0">
                <a:latin typeface="Times New Roman"/>
                <a:cs typeface="Times New Roman"/>
              </a:rPr>
              <a:t>the simple </a:t>
            </a:r>
            <a:r>
              <a:rPr sz="2400" spc="-15" dirty="0">
                <a:latin typeface="Times New Roman"/>
                <a:cs typeface="Times New Roman"/>
              </a:rPr>
              <a:t>target </a:t>
            </a:r>
            <a:r>
              <a:rPr sz="2400" spc="-5" dirty="0">
                <a:latin typeface="Times New Roman"/>
                <a:cs typeface="Times New Roman"/>
              </a:rPr>
              <a:t>function</a:t>
            </a:r>
            <a:r>
              <a:rPr sz="2400" spc="3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  <a:p>
            <a:pPr marL="241300" algn="just">
              <a:lnSpc>
                <a:spcPts val="2735"/>
              </a:lnSpc>
            </a:pPr>
            <a:r>
              <a:rPr sz="2400" dirty="0">
                <a:latin typeface="Times New Roman"/>
                <a:cs typeface="Times New Roman"/>
              </a:rPr>
              <a:t>(x) = </a:t>
            </a:r>
            <a:r>
              <a:rPr sz="2400" spc="-5" dirty="0">
                <a:latin typeface="Times New Roman"/>
                <a:cs typeface="Times New Roman"/>
              </a:rPr>
              <a:t>x, where </a:t>
            </a:r>
            <a:r>
              <a:rPr sz="2400" dirty="0">
                <a:latin typeface="Times New Roman"/>
                <a:cs typeface="Times New Roman"/>
              </a:rPr>
              <a:t>x is a vector containing seven </a:t>
            </a:r>
            <a:r>
              <a:rPr sz="2400" spc="-10" dirty="0">
                <a:latin typeface="Times New Roman"/>
                <a:cs typeface="Times New Roman"/>
              </a:rPr>
              <a:t>0's </a:t>
            </a:r>
            <a:r>
              <a:rPr sz="2400" dirty="0">
                <a:latin typeface="Times New Roman"/>
                <a:cs typeface="Times New Roman"/>
              </a:rPr>
              <a:t>and a single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network must learn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reproduce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eight inputs </a:t>
            </a:r>
            <a:r>
              <a:rPr sz="2400" dirty="0">
                <a:latin typeface="Times New Roman"/>
                <a:cs typeface="Times New Roman"/>
              </a:rPr>
              <a:t>at </a:t>
            </a:r>
            <a:r>
              <a:rPr sz="2400" spc="-5" dirty="0">
                <a:latin typeface="Times New Roman"/>
                <a:cs typeface="Times New Roman"/>
              </a:rPr>
              <a:t>the corresponding </a:t>
            </a:r>
            <a:r>
              <a:rPr sz="2400" dirty="0">
                <a:latin typeface="Times New Roman"/>
                <a:cs typeface="Times New Roman"/>
              </a:rPr>
              <a:t>eight  output </a:t>
            </a:r>
            <a:r>
              <a:rPr sz="2400" spc="-5" dirty="0">
                <a:latin typeface="Times New Roman"/>
                <a:cs typeface="Times New Roman"/>
              </a:rPr>
              <a:t>units. </a:t>
            </a:r>
            <a:r>
              <a:rPr sz="2400" dirty="0">
                <a:latin typeface="Times New Roman"/>
                <a:cs typeface="Times New Roman"/>
              </a:rPr>
              <a:t>Although </a:t>
            </a:r>
            <a:r>
              <a:rPr sz="2400" spc="-5" dirty="0">
                <a:latin typeface="Times New Roman"/>
                <a:cs typeface="Times New Roman"/>
              </a:rPr>
              <a:t>this </a:t>
            </a:r>
            <a:r>
              <a:rPr sz="2400" dirty="0">
                <a:latin typeface="Times New Roman"/>
                <a:cs typeface="Times New Roman"/>
              </a:rPr>
              <a:t>is a </a:t>
            </a:r>
            <a:r>
              <a:rPr sz="2400" spc="-5" dirty="0">
                <a:latin typeface="Times New Roman"/>
                <a:cs typeface="Times New Roman"/>
              </a:rPr>
              <a:t>simple function, the network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this </a:t>
            </a:r>
            <a:r>
              <a:rPr sz="2400" dirty="0">
                <a:latin typeface="Times New Roman"/>
                <a:cs typeface="Times New Roman"/>
              </a:rPr>
              <a:t>case is  </a:t>
            </a:r>
            <a:r>
              <a:rPr sz="2400" spc="-5" dirty="0">
                <a:latin typeface="Times New Roman"/>
                <a:cs typeface="Times New Roman"/>
              </a:rPr>
              <a:t>constrained </a:t>
            </a:r>
            <a:r>
              <a:rPr sz="2400" dirty="0">
                <a:latin typeface="Times New Roman"/>
                <a:cs typeface="Times New Roman"/>
              </a:rPr>
              <a:t>to use </a:t>
            </a:r>
            <a:r>
              <a:rPr sz="2400" spc="-5" dirty="0">
                <a:latin typeface="Times New Roman"/>
                <a:cs typeface="Times New Roman"/>
              </a:rPr>
              <a:t>only </a:t>
            </a:r>
            <a:r>
              <a:rPr sz="2400" dirty="0">
                <a:latin typeface="Times New Roman"/>
                <a:cs typeface="Times New Roman"/>
              </a:rPr>
              <a:t>three </a:t>
            </a:r>
            <a:r>
              <a:rPr sz="2400" spc="-5" dirty="0">
                <a:latin typeface="Times New Roman"/>
                <a:cs typeface="Times New Roman"/>
              </a:rPr>
              <a:t>hidden </a:t>
            </a:r>
            <a:r>
              <a:rPr sz="2400" dirty="0">
                <a:latin typeface="Times New Roman"/>
                <a:cs typeface="Times New Roman"/>
              </a:rPr>
              <a:t>units. </a:t>
            </a:r>
            <a:r>
              <a:rPr sz="2400" spc="-5" dirty="0">
                <a:latin typeface="Times New Roman"/>
                <a:cs typeface="Times New Roman"/>
              </a:rPr>
              <a:t>Therefore,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essential information  </a:t>
            </a:r>
            <a:r>
              <a:rPr sz="2400" dirty="0">
                <a:latin typeface="Times New Roman"/>
                <a:cs typeface="Times New Roman"/>
              </a:rPr>
              <a:t>from all eight input units </a:t>
            </a:r>
            <a:r>
              <a:rPr sz="2400" spc="-5" dirty="0">
                <a:latin typeface="Times New Roman"/>
                <a:cs typeface="Times New Roman"/>
              </a:rPr>
              <a:t>must </a:t>
            </a:r>
            <a:r>
              <a:rPr sz="2400" dirty="0">
                <a:latin typeface="Times New Roman"/>
                <a:cs typeface="Times New Roman"/>
              </a:rPr>
              <a:t>be captured by the three learned hidden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units.</a:t>
            </a:r>
            <a:endParaRPr sz="2400">
              <a:latin typeface="Times New Roman"/>
              <a:cs typeface="Times New Roman"/>
            </a:endParaRPr>
          </a:p>
          <a:p>
            <a:pPr marL="241300" marR="5715" indent="-229235" algn="just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/>
                <a:cs typeface="Times New Roman"/>
              </a:rPr>
              <a:t>When </a:t>
            </a:r>
            <a:r>
              <a:rPr sz="2400" spc="-35" dirty="0">
                <a:latin typeface="Times New Roman"/>
                <a:cs typeface="Times New Roman"/>
              </a:rPr>
              <a:t>BACKPROPAGATION </a:t>
            </a:r>
            <a:r>
              <a:rPr sz="2400" dirty="0">
                <a:latin typeface="Times New Roman"/>
                <a:cs typeface="Times New Roman"/>
              </a:rPr>
              <a:t>applied to </a:t>
            </a:r>
            <a:r>
              <a:rPr sz="2400" spc="-5" dirty="0">
                <a:latin typeface="Times New Roman"/>
                <a:cs typeface="Times New Roman"/>
              </a:rPr>
              <a:t>this </a:t>
            </a:r>
            <a:r>
              <a:rPr sz="2400" dirty="0">
                <a:latin typeface="Times New Roman"/>
                <a:cs typeface="Times New Roman"/>
              </a:rPr>
              <a:t>task, using </a:t>
            </a:r>
            <a:r>
              <a:rPr sz="2400" spc="-5" dirty="0">
                <a:latin typeface="Times New Roman"/>
                <a:cs typeface="Times New Roman"/>
              </a:rPr>
              <a:t>each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eight possible  vectors </a:t>
            </a:r>
            <a:r>
              <a:rPr sz="2400" dirty="0">
                <a:latin typeface="Times New Roman"/>
                <a:cs typeface="Times New Roman"/>
              </a:rPr>
              <a:t>as </a:t>
            </a:r>
            <a:r>
              <a:rPr sz="2400" spc="-5" dirty="0">
                <a:latin typeface="Times New Roman"/>
                <a:cs typeface="Times New Roman"/>
              </a:rPr>
              <a:t>training examples,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successfully </a:t>
            </a:r>
            <a:r>
              <a:rPr sz="2400" dirty="0">
                <a:latin typeface="Times New Roman"/>
                <a:cs typeface="Times New Roman"/>
              </a:rPr>
              <a:t>learns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target </a:t>
            </a:r>
            <a:r>
              <a:rPr sz="2400" spc="-5" dirty="0">
                <a:latin typeface="Times New Roman"/>
                <a:cs typeface="Times New Roman"/>
              </a:rPr>
              <a:t>function. By  examining the </a:t>
            </a:r>
            <a:r>
              <a:rPr sz="2400" dirty="0">
                <a:latin typeface="Times New Roman"/>
                <a:cs typeface="Times New Roman"/>
              </a:rPr>
              <a:t>hidden </a:t>
            </a:r>
            <a:r>
              <a:rPr sz="2400" spc="-10" dirty="0">
                <a:latin typeface="Times New Roman"/>
                <a:cs typeface="Times New Roman"/>
              </a:rPr>
              <a:t>unit </a:t>
            </a:r>
            <a:r>
              <a:rPr sz="2400" spc="-5" dirty="0">
                <a:latin typeface="Times New Roman"/>
                <a:cs typeface="Times New Roman"/>
              </a:rPr>
              <a:t>values generated by the learned </a:t>
            </a:r>
            <a:r>
              <a:rPr sz="2400" dirty="0">
                <a:latin typeface="Times New Roman"/>
                <a:cs typeface="Times New Roman"/>
              </a:rPr>
              <a:t>network </a:t>
            </a: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each </a:t>
            </a:r>
            <a:r>
              <a:rPr sz="2400" spc="-5" dirty="0">
                <a:latin typeface="Times New Roman"/>
                <a:cs typeface="Times New Roman"/>
              </a:rPr>
              <a:t>of </a:t>
            </a:r>
            <a:r>
              <a:rPr sz="2400" dirty="0">
                <a:latin typeface="Times New Roman"/>
                <a:cs typeface="Times New Roman"/>
              </a:rPr>
              <a:t>the  eight </a:t>
            </a:r>
            <a:r>
              <a:rPr sz="2400" spc="-5" dirty="0">
                <a:latin typeface="Times New Roman"/>
                <a:cs typeface="Times New Roman"/>
              </a:rPr>
              <a:t>possible input vectors, it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easy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see </a:t>
            </a:r>
            <a:r>
              <a:rPr sz="2400" dirty="0">
                <a:latin typeface="Times New Roman"/>
                <a:cs typeface="Times New Roman"/>
              </a:rPr>
              <a:t>that the </a:t>
            </a:r>
            <a:r>
              <a:rPr sz="2400" spc="-5" dirty="0">
                <a:latin typeface="Times New Roman"/>
                <a:cs typeface="Times New Roman"/>
              </a:rPr>
              <a:t>learned encoding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similar </a:t>
            </a:r>
            <a:r>
              <a:rPr sz="2400" dirty="0">
                <a:latin typeface="Times New Roman"/>
                <a:cs typeface="Times New Roman"/>
              </a:rPr>
              <a:t>to  the </a:t>
            </a:r>
            <a:r>
              <a:rPr sz="2400" spc="-5" dirty="0">
                <a:latin typeface="Times New Roman"/>
                <a:cs typeface="Times New Roman"/>
              </a:rPr>
              <a:t>familiar standard binary encoding </a:t>
            </a:r>
            <a:r>
              <a:rPr sz="2400" dirty="0">
                <a:latin typeface="Times New Roman"/>
                <a:cs typeface="Times New Roman"/>
              </a:rPr>
              <a:t>of eight </a:t>
            </a:r>
            <a:r>
              <a:rPr sz="2400" spc="-5" dirty="0">
                <a:latin typeface="Times New Roman"/>
                <a:cs typeface="Times New Roman"/>
              </a:rPr>
              <a:t>values using </a:t>
            </a:r>
            <a:r>
              <a:rPr sz="2400" dirty="0">
                <a:latin typeface="Times New Roman"/>
                <a:cs typeface="Times New Roman"/>
              </a:rPr>
              <a:t>three </a:t>
            </a:r>
            <a:r>
              <a:rPr sz="2400" spc="-5" dirty="0">
                <a:latin typeface="Times New Roman"/>
                <a:cs typeface="Times New Roman"/>
              </a:rPr>
              <a:t>bits (e.g.,  </a:t>
            </a:r>
            <a:r>
              <a:rPr sz="2400" dirty="0">
                <a:latin typeface="Times New Roman"/>
                <a:cs typeface="Times New Roman"/>
              </a:rPr>
              <a:t>000,001,010,. . . , </a:t>
            </a:r>
            <a:r>
              <a:rPr sz="2400" spc="-40" dirty="0">
                <a:latin typeface="Times New Roman"/>
                <a:cs typeface="Times New Roman"/>
              </a:rPr>
              <a:t>111).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exact values </a:t>
            </a:r>
            <a:r>
              <a:rPr sz="2400" dirty="0">
                <a:latin typeface="Times New Roman"/>
                <a:cs typeface="Times New Roman"/>
              </a:rPr>
              <a:t>of the hidden </a:t>
            </a:r>
            <a:r>
              <a:rPr sz="2400" spc="-5" dirty="0">
                <a:latin typeface="Times New Roman"/>
                <a:cs typeface="Times New Roman"/>
              </a:rPr>
              <a:t>units </a:t>
            </a:r>
            <a:r>
              <a:rPr sz="2400" dirty="0">
                <a:latin typeface="Times New Roman"/>
                <a:cs typeface="Times New Roman"/>
              </a:rPr>
              <a:t>for one </a:t>
            </a:r>
            <a:r>
              <a:rPr sz="2400" spc="-5" dirty="0">
                <a:latin typeface="Times New Roman"/>
                <a:cs typeface="Times New Roman"/>
              </a:rPr>
              <a:t>typical </a:t>
            </a:r>
            <a:r>
              <a:rPr sz="2400" dirty="0">
                <a:latin typeface="Times New Roman"/>
                <a:cs typeface="Times New Roman"/>
              </a:rPr>
              <a:t>run of  </a:t>
            </a:r>
            <a:r>
              <a:rPr sz="2400" spc="-5" dirty="0">
                <a:latin typeface="Times New Roman"/>
                <a:cs typeface="Times New Roman"/>
              </a:rPr>
              <a:t>shown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Figure.</a:t>
            </a:r>
            <a:endParaRPr sz="2400">
              <a:latin typeface="Times New Roman"/>
              <a:cs typeface="Times New Roman"/>
            </a:endParaRPr>
          </a:p>
          <a:p>
            <a:pPr marL="241300" marR="6350" indent="-228600" algn="just">
              <a:lnSpc>
                <a:spcPts val="2590"/>
              </a:lnSpc>
              <a:spcBef>
                <a:spcPts val="1035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Times New Roman"/>
                <a:cs typeface="Times New Roman"/>
              </a:rPr>
              <a:t>This </a:t>
            </a:r>
            <a:r>
              <a:rPr sz="2400" spc="-10" dirty="0">
                <a:latin typeface="Times New Roman"/>
                <a:cs typeface="Times New Roman"/>
              </a:rPr>
              <a:t>ability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multilayer networks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automatically discover useful  representations </a:t>
            </a:r>
            <a:r>
              <a:rPr sz="2400" dirty="0">
                <a:latin typeface="Times New Roman"/>
                <a:cs typeface="Times New Roman"/>
              </a:rPr>
              <a:t>at the hidden layers is a key feature of </a:t>
            </a:r>
            <a:r>
              <a:rPr sz="2400" spc="-5" dirty="0">
                <a:latin typeface="Times New Roman"/>
                <a:cs typeface="Times New Roman"/>
              </a:rPr>
              <a:t>ANN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46B8D-2E01-45F5-976D-7631D4253F28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916940" y="387856"/>
            <a:ext cx="10334625" cy="25088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400" b="1" dirty="0">
                <a:latin typeface="Times New Roman"/>
                <a:cs typeface="Times New Roman"/>
              </a:rPr>
              <a:t>5. </a:t>
            </a:r>
            <a:r>
              <a:rPr sz="2400" b="1" spc="-5" dirty="0">
                <a:latin typeface="Times New Roman"/>
                <a:cs typeface="Times New Roman"/>
              </a:rPr>
              <a:t>Generalization, </a:t>
            </a:r>
            <a:r>
              <a:rPr sz="2400" b="1" dirty="0">
                <a:latin typeface="Times New Roman"/>
                <a:cs typeface="Times New Roman"/>
              </a:rPr>
              <a:t>Overfitting, </a:t>
            </a:r>
            <a:r>
              <a:rPr sz="2400" b="1" spc="-5" dirty="0">
                <a:latin typeface="Times New Roman"/>
                <a:cs typeface="Times New Roman"/>
              </a:rPr>
              <a:t>and Stopping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Criterion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i="1" dirty="0">
                <a:latin typeface="Times New Roman"/>
                <a:cs typeface="Times New Roman"/>
              </a:rPr>
              <a:t>What is an </a:t>
            </a:r>
            <a:r>
              <a:rPr sz="2400" i="1" spc="-10" dirty="0">
                <a:latin typeface="Times New Roman"/>
                <a:cs typeface="Times New Roman"/>
              </a:rPr>
              <a:t>appropriate </a:t>
            </a:r>
            <a:r>
              <a:rPr sz="2400" i="1" dirty="0">
                <a:latin typeface="Times New Roman"/>
                <a:cs typeface="Times New Roman"/>
              </a:rPr>
              <a:t>condition for terminating the </a:t>
            </a:r>
            <a:r>
              <a:rPr sz="2400" i="1" spc="-5" dirty="0">
                <a:latin typeface="Times New Roman"/>
                <a:cs typeface="Times New Roman"/>
              </a:rPr>
              <a:t>weight </a:t>
            </a:r>
            <a:r>
              <a:rPr sz="2400" i="1" dirty="0">
                <a:latin typeface="Times New Roman"/>
                <a:cs typeface="Times New Roman"/>
              </a:rPr>
              <a:t>update</a:t>
            </a:r>
            <a:r>
              <a:rPr sz="2400" i="1" spc="-12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loop?</a:t>
            </a:r>
            <a:endParaRPr sz="2400">
              <a:latin typeface="Times New Roman"/>
              <a:cs typeface="Times New Roman"/>
            </a:endParaRPr>
          </a:p>
          <a:p>
            <a:pPr marL="241300" marR="281940" indent="-228600">
              <a:lnSpc>
                <a:spcPts val="259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One choice is to continue training until the error E on the training </a:t>
            </a:r>
            <a:r>
              <a:rPr sz="2400" spc="-5" dirty="0">
                <a:latin typeface="Times New Roman"/>
                <a:cs typeface="Times New Roman"/>
              </a:rPr>
              <a:t>examples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falls  below </a:t>
            </a:r>
            <a:r>
              <a:rPr sz="2400" spc="-5" dirty="0">
                <a:latin typeface="Times New Roman"/>
                <a:cs typeface="Times New Roman"/>
              </a:rPr>
              <a:t>some predetermined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threshold.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8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see the dangers of </a:t>
            </a:r>
            <a:r>
              <a:rPr sz="2400" spc="-5" dirty="0">
                <a:latin typeface="Times New Roman"/>
                <a:cs typeface="Times New Roman"/>
              </a:rPr>
              <a:t>minimizing </a:t>
            </a:r>
            <a:r>
              <a:rPr sz="2400" dirty="0">
                <a:latin typeface="Times New Roman"/>
                <a:cs typeface="Times New Roman"/>
              </a:rPr>
              <a:t>the error over the training data, consider how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error E varies with the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weight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iterations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46645-DE27-42F6-A078-3CFE57B7B7DB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3BC307-AF03-49BD-BEF6-45C96F3BF6BA}"/>
              </a:ext>
            </a:extLst>
          </p:cNvPr>
          <p:cNvCxnSpPr/>
          <p:nvPr/>
        </p:nvCxnSpPr>
        <p:spPr>
          <a:xfrm>
            <a:off x="152400" y="914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DDAB47-7834-1A21-6C30-B1BAF6A6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32197"/>
            <a:ext cx="4876800" cy="3259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D8453-C64A-5330-0B01-26009AEB3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60188"/>
            <a:ext cx="5334000" cy="3081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842551" y="381000"/>
            <a:ext cx="10360660" cy="41402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715" indent="-228600" algn="just">
              <a:lnSpc>
                <a:spcPct val="9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Consider </a:t>
            </a:r>
            <a:r>
              <a:rPr sz="2400" spc="-5" dirty="0">
                <a:latin typeface="Times New Roman"/>
                <a:cs typeface="Times New Roman"/>
              </a:rPr>
              <a:t>first </a:t>
            </a:r>
            <a:r>
              <a:rPr sz="2400" dirty="0">
                <a:latin typeface="Times New Roman"/>
                <a:cs typeface="Times New Roman"/>
              </a:rPr>
              <a:t>the top </a:t>
            </a:r>
            <a:r>
              <a:rPr sz="2400" spc="-5" dirty="0">
                <a:latin typeface="Times New Roman"/>
                <a:cs typeface="Times New Roman"/>
              </a:rPr>
              <a:t>plot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this figure.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lower </a:t>
            </a:r>
            <a:r>
              <a:rPr sz="2400" dirty="0">
                <a:latin typeface="Times New Roman"/>
                <a:cs typeface="Times New Roman"/>
              </a:rPr>
              <a:t>of the two lines </a:t>
            </a:r>
            <a:r>
              <a:rPr sz="2400" spc="-5" dirty="0">
                <a:latin typeface="Times New Roman"/>
                <a:cs typeface="Times New Roman"/>
              </a:rPr>
              <a:t>shows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-5" dirty="0">
                <a:latin typeface="Times New Roman"/>
                <a:cs typeface="Times New Roman"/>
              </a:rPr>
              <a:t>monotonically decreasing error </a:t>
            </a:r>
            <a:r>
              <a:rPr sz="2400" dirty="0">
                <a:latin typeface="Times New Roman"/>
                <a:cs typeface="Times New Roman"/>
              </a:rPr>
              <a:t>E </a:t>
            </a:r>
            <a:r>
              <a:rPr sz="2400" spc="-5" dirty="0">
                <a:latin typeface="Times New Roman"/>
                <a:cs typeface="Times New Roman"/>
              </a:rPr>
              <a:t>over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training </a:t>
            </a:r>
            <a:r>
              <a:rPr sz="2400" dirty="0">
                <a:latin typeface="Times New Roman"/>
                <a:cs typeface="Times New Roman"/>
              </a:rPr>
              <a:t>set, as </a:t>
            </a:r>
            <a:r>
              <a:rPr sz="2400" spc="-5" dirty="0">
                <a:latin typeface="Times New Roman"/>
                <a:cs typeface="Times New Roman"/>
              </a:rPr>
              <a:t>the number of gradient  descent iterations grows.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upper </a:t>
            </a:r>
            <a:r>
              <a:rPr sz="2400" dirty="0">
                <a:latin typeface="Times New Roman"/>
                <a:cs typeface="Times New Roman"/>
              </a:rPr>
              <a:t>line </a:t>
            </a:r>
            <a:r>
              <a:rPr sz="2400" spc="-5" dirty="0">
                <a:latin typeface="Times New Roman"/>
                <a:cs typeface="Times New Roman"/>
              </a:rPr>
              <a:t>shows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error </a:t>
            </a:r>
            <a:r>
              <a:rPr sz="2400" dirty="0">
                <a:latin typeface="Times New Roman"/>
                <a:cs typeface="Times New Roman"/>
              </a:rPr>
              <a:t>E </a:t>
            </a:r>
            <a:r>
              <a:rPr sz="2400" spc="-5" dirty="0">
                <a:latin typeface="Times New Roman"/>
                <a:cs typeface="Times New Roman"/>
              </a:rPr>
              <a:t>measured over </a:t>
            </a:r>
            <a:r>
              <a:rPr sz="2400" dirty="0">
                <a:latin typeface="Times New Roman"/>
                <a:cs typeface="Times New Roman"/>
              </a:rPr>
              <a:t>a  </a:t>
            </a:r>
            <a:r>
              <a:rPr sz="2400" spc="-10" dirty="0">
                <a:latin typeface="Times New Roman"/>
                <a:cs typeface="Times New Roman"/>
              </a:rPr>
              <a:t>different </a:t>
            </a:r>
            <a:r>
              <a:rPr sz="2400" spc="-5" dirty="0">
                <a:latin typeface="Times New Roman"/>
                <a:cs typeface="Times New Roman"/>
              </a:rPr>
              <a:t>validation set </a:t>
            </a:r>
            <a:r>
              <a:rPr sz="2400" spc="-1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examples, distinct from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training examples. </a:t>
            </a:r>
            <a:r>
              <a:rPr sz="2400" dirty="0">
                <a:latin typeface="Times New Roman"/>
                <a:cs typeface="Times New Roman"/>
              </a:rPr>
              <a:t>This </a:t>
            </a:r>
            <a:r>
              <a:rPr sz="2400" spc="-5" dirty="0">
                <a:latin typeface="Times New Roman"/>
                <a:cs typeface="Times New Roman"/>
              </a:rPr>
              <a:t>line  measures the generalization accuracy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-5" dirty="0">
                <a:latin typeface="Times New Roman"/>
                <a:cs typeface="Times New Roman"/>
              </a:rPr>
              <a:t>network-the accuracy </a:t>
            </a:r>
            <a:r>
              <a:rPr sz="2400" dirty="0">
                <a:latin typeface="Times New Roman"/>
                <a:cs typeface="Times New Roman"/>
              </a:rPr>
              <a:t>with which </a:t>
            </a:r>
            <a:r>
              <a:rPr sz="2400" spc="-10" dirty="0">
                <a:latin typeface="Times New Roman"/>
                <a:cs typeface="Times New Roman"/>
              </a:rPr>
              <a:t>it  </a:t>
            </a:r>
            <a:r>
              <a:rPr sz="2400" spc="-5" dirty="0">
                <a:latin typeface="Times New Roman"/>
                <a:cs typeface="Times New Roman"/>
              </a:rPr>
              <a:t>fits examples </a:t>
            </a:r>
            <a:r>
              <a:rPr sz="2400" dirty="0">
                <a:latin typeface="Times New Roman"/>
                <a:cs typeface="Times New Roman"/>
              </a:rPr>
              <a:t>beyond the training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data.</a:t>
            </a:r>
          </a:p>
          <a:p>
            <a:pPr marL="241300" marR="5080" indent="-22860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generalization accuracy measured over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validation examples first  decreases, then increases, </a:t>
            </a:r>
            <a:r>
              <a:rPr sz="2400" dirty="0">
                <a:latin typeface="Times New Roman"/>
                <a:cs typeface="Times New Roman"/>
              </a:rPr>
              <a:t>even as the error </a:t>
            </a:r>
            <a:r>
              <a:rPr sz="2400" spc="-5" dirty="0">
                <a:latin typeface="Times New Roman"/>
                <a:cs typeface="Times New Roman"/>
              </a:rPr>
              <a:t>over the training examples continues </a:t>
            </a:r>
            <a:r>
              <a:rPr sz="2400" dirty="0">
                <a:latin typeface="Times New Roman"/>
                <a:cs typeface="Times New Roman"/>
              </a:rPr>
              <a:t>to  </a:t>
            </a:r>
            <a:r>
              <a:rPr sz="2400" spc="-5" dirty="0">
                <a:latin typeface="Times New Roman"/>
                <a:cs typeface="Times New Roman"/>
              </a:rPr>
              <a:t>decrease. How </a:t>
            </a:r>
            <a:r>
              <a:rPr sz="2400" dirty="0">
                <a:latin typeface="Times New Roman"/>
                <a:cs typeface="Times New Roman"/>
              </a:rPr>
              <a:t>can this </a:t>
            </a:r>
            <a:r>
              <a:rPr sz="2400" spc="-5" dirty="0">
                <a:latin typeface="Times New Roman"/>
                <a:cs typeface="Times New Roman"/>
              </a:rPr>
              <a:t>occur? This </a:t>
            </a:r>
            <a:r>
              <a:rPr sz="2400" dirty="0">
                <a:latin typeface="Times New Roman"/>
                <a:cs typeface="Times New Roman"/>
              </a:rPr>
              <a:t>occurs </a:t>
            </a:r>
            <a:r>
              <a:rPr sz="2400" spc="-5" dirty="0">
                <a:latin typeface="Times New Roman"/>
                <a:cs typeface="Times New Roman"/>
              </a:rPr>
              <a:t>because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weights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being </a:t>
            </a:r>
            <a:r>
              <a:rPr sz="2400" dirty="0">
                <a:latin typeface="Times New Roman"/>
                <a:cs typeface="Times New Roman"/>
              </a:rPr>
              <a:t>tuned to  fit </a:t>
            </a:r>
            <a:r>
              <a:rPr sz="2400" spc="-5" dirty="0">
                <a:latin typeface="Times New Roman"/>
                <a:cs typeface="Times New Roman"/>
              </a:rPr>
              <a:t>idiosyncrasies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-5" dirty="0">
                <a:latin typeface="Times New Roman"/>
                <a:cs typeface="Times New Roman"/>
              </a:rPr>
              <a:t>training examples that are not representative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general  distribution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examples.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5" dirty="0">
                <a:latin typeface="Times New Roman"/>
                <a:cs typeface="Times New Roman"/>
              </a:rPr>
              <a:t>large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weight </a:t>
            </a:r>
            <a:r>
              <a:rPr sz="2400" spc="-5" dirty="0">
                <a:latin typeface="Times New Roman"/>
                <a:cs typeface="Times New Roman"/>
              </a:rPr>
              <a:t>parameters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10" dirty="0">
                <a:latin typeface="Times New Roman"/>
                <a:cs typeface="Times New Roman"/>
              </a:rPr>
              <a:t>ANNs  </a:t>
            </a:r>
            <a:r>
              <a:rPr sz="2400" dirty="0">
                <a:latin typeface="Times New Roman"/>
                <a:cs typeface="Times New Roman"/>
              </a:rPr>
              <a:t>provides </a:t>
            </a:r>
            <a:r>
              <a:rPr sz="2400" spc="-5" dirty="0">
                <a:latin typeface="Times New Roman"/>
                <a:cs typeface="Times New Roman"/>
              </a:rPr>
              <a:t>many </a:t>
            </a:r>
            <a:r>
              <a:rPr sz="2400" dirty="0">
                <a:latin typeface="Times New Roman"/>
                <a:cs typeface="Times New Roman"/>
              </a:rPr>
              <a:t>degrees of freedom for fitting such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idiosyncrasies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2CBF2-D5DF-49B4-83B7-32A46B3AC187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ED59BCC-1DBE-0247-F4B3-94C1F1DB6871}"/>
              </a:ext>
            </a:extLst>
          </p:cNvPr>
          <p:cNvSpPr txBox="1"/>
          <p:nvPr/>
        </p:nvSpPr>
        <p:spPr>
          <a:xfrm>
            <a:off x="992387" y="4668252"/>
            <a:ext cx="10307955" cy="18351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2920" algn="just">
              <a:lnSpc>
                <a:spcPts val="2590"/>
              </a:lnSpc>
              <a:spcBef>
                <a:spcPts val="425"/>
              </a:spcBef>
            </a:pPr>
            <a:r>
              <a:rPr sz="2400" i="1" dirty="0">
                <a:latin typeface="Times New Roman"/>
                <a:cs typeface="Times New Roman"/>
              </a:rPr>
              <a:t>Why does </a:t>
            </a:r>
            <a:r>
              <a:rPr sz="2400" i="1" spc="-5" dirty="0">
                <a:latin typeface="Times New Roman"/>
                <a:cs typeface="Times New Roman"/>
              </a:rPr>
              <a:t>overfitting </a:t>
            </a:r>
            <a:r>
              <a:rPr sz="2400" i="1" dirty="0">
                <a:latin typeface="Times New Roman"/>
                <a:cs typeface="Times New Roman"/>
              </a:rPr>
              <a:t>tend to occur during later iterations, but not during</a:t>
            </a:r>
            <a:r>
              <a:rPr sz="2400" i="1" spc="-17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earlier  iterations?</a:t>
            </a:r>
            <a:endParaRPr sz="2400" dirty="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By giving enough weight-tuning iterations, </a:t>
            </a:r>
            <a:r>
              <a:rPr sz="2400" spc="-35" dirty="0">
                <a:latin typeface="Times New Roman"/>
                <a:cs typeface="Times New Roman"/>
              </a:rPr>
              <a:t>BACKPROPAGATION </a:t>
            </a:r>
            <a:r>
              <a:rPr sz="2400" dirty="0">
                <a:latin typeface="Times New Roman"/>
                <a:cs typeface="Times New Roman"/>
              </a:rPr>
              <a:t>will often be  able to create overly </a:t>
            </a:r>
            <a:r>
              <a:rPr sz="2400" spc="-5" dirty="0">
                <a:latin typeface="Times New Roman"/>
                <a:cs typeface="Times New Roman"/>
              </a:rPr>
              <a:t>complex </a:t>
            </a:r>
            <a:r>
              <a:rPr sz="2400" dirty="0">
                <a:latin typeface="Times New Roman"/>
                <a:cs typeface="Times New Roman"/>
              </a:rPr>
              <a:t>decision surfaces that fit noise in the training data</a:t>
            </a:r>
            <a:r>
              <a:rPr sz="2400" spc="-2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 unrepresentative </a:t>
            </a:r>
            <a:r>
              <a:rPr sz="2400" spc="-5" dirty="0">
                <a:latin typeface="Times New Roman"/>
                <a:cs typeface="Times New Roman"/>
              </a:rPr>
              <a:t>characteristics </a:t>
            </a:r>
            <a:r>
              <a:rPr sz="2400" dirty="0">
                <a:latin typeface="Times New Roman"/>
                <a:cs typeface="Times New Roman"/>
              </a:rPr>
              <a:t>of the particular training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sample.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A8035-8237-F189-6DA0-0B992FD39C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24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1FCA9-ABA4-34BD-448C-BAF13695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19201"/>
            <a:ext cx="9925567" cy="48768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6F76B20B-3588-32E9-B1A2-54F8991BFC9A}"/>
              </a:ext>
            </a:extLst>
          </p:cNvPr>
          <p:cNvSpPr txBox="1">
            <a:spLocks/>
          </p:cNvSpPr>
          <p:nvPr/>
        </p:nvSpPr>
        <p:spPr>
          <a:xfrm>
            <a:off x="609600" y="461025"/>
            <a:ext cx="6324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600" b="1" kern="0" dirty="0">
                <a:solidFill>
                  <a:sysClr val="windowText" lastClr="000000"/>
                </a:solidFill>
              </a:rPr>
              <a:t>Backpropagation Example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7EE5-4754-42F5-9C8F-2F458BDE2021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67D60-8753-FFE7-5AB2-E4532CAA63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25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24D0B-73C9-4374-8CB9-B12D5992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0"/>
            <a:ext cx="10210800" cy="533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43B64D-32AE-A000-1C70-C4ADDE6F85A9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99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280AF-A3F2-FA38-D90C-DDEF9B6941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26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5C3D3-584A-1225-CF5B-DAF763DBF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000"/>
            <a:ext cx="8458199" cy="4571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D64D10-C6C7-024A-C0D1-15968ECE5C94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7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82AC4-29A6-7E2A-4270-9C17C9E259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27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0E3CB-0A44-4BAA-BE5D-AEDE7732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57200"/>
            <a:ext cx="10077967" cy="556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619E62-C4AE-3D7C-5ECC-1EB5236D8EAB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8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0018D-9A8B-43A0-3D7A-540B84A213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28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AFB1A-E8CF-6E4C-398F-7DE91A8D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371600"/>
            <a:ext cx="8610600" cy="3857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E9C9D5-D3C2-D546-9DBF-0E7237F70988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07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A1E2E6-8904-361F-E98A-2EDF7F8846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29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C4AF7-4EAF-515A-3948-D06930CF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9773167" cy="533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465695-67FC-F61D-7C68-805058D970AF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6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5987" y="4945170"/>
            <a:ext cx="10360025" cy="15240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0665" marR="5080" indent="-228600" algn="just">
              <a:lnSpc>
                <a:spcPct val="80000"/>
              </a:lnSpc>
              <a:spcBef>
                <a:spcPts val="530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Decision regions of a </a:t>
            </a:r>
            <a:r>
              <a:rPr sz="1800" spc="-5" dirty="0">
                <a:latin typeface="Times New Roman"/>
                <a:cs typeface="Times New Roman"/>
              </a:rPr>
              <a:t>multilayer feedforward network.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network shown here was </a:t>
            </a:r>
            <a:r>
              <a:rPr sz="1800" dirty="0">
                <a:latin typeface="Times New Roman"/>
                <a:cs typeface="Times New Roman"/>
              </a:rPr>
              <a:t>trained to </a:t>
            </a:r>
            <a:r>
              <a:rPr sz="1800" spc="-5" dirty="0">
                <a:latin typeface="Times New Roman"/>
                <a:cs typeface="Times New Roman"/>
              </a:rPr>
              <a:t>recognize </a:t>
            </a:r>
            <a:r>
              <a:rPr sz="1800" dirty="0">
                <a:latin typeface="Times New Roman"/>
                <a:cs typeface="Times New Roman"/>
              </a:rPr>
              <a:t>1 of  </a:t>
            </a:r>
            <a:r>
              <a:rPr sz="1800" b="1" i="1" dirty="0">
                <a:latin typeface="Times New Roman"/>
                <a:cs typeface="Times New Roman"/>
              </a:rPr>
              <a:t>10 </a:t>
            </a:r>
            <a:r>
              <a:rPr sz="1800" dirty="0">
                <a:latin typeface="Times New Roman"/>
                <a:cs typeface="Times New Roman"/>
              </a:rPr>
              <a:t>vowel </a:t>
            </a:r>
            <a:r>
              <a:rPr sz="1800" spc="-5" dirty="0">
                <a:latin typeface="Times New Roman"/>
                <a:cs typeface="Times New Roman"/>
              </a:rPr>
              <a:t>sounds occurring </a:t>
            </a: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the context "h_d" </a:t>
            </a:r>
            <a:r>
              <a:rPr sz="1800" dirty="0">
                <a:latin typeface="Times New Roman"/>
                <a:cs typeface="Times New Roman"/>
              </a:rPr>
              <a:t>(e.g., </a:t>
            </a:r>
            <a:r>
              <a:rPr sz="1800" spc="-5" dirty="0">
                <a:latin typeface="Times New Roman"/>
                <a:cs typeface="Times New Roman"/>
              </a:rPr>
              <a:t>"had," "hid").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network input </a:t>
            </a:r>
            <a:r>
              <a:rPr sz="1800" dirty="0">
                <a:latin typeface="Times New Roman"/>
                <a:cs typeface="Times New Roman"/>
              </a:rPr>
              <a:t>consists of two  parameters, </a:t>
            </a:r>
            <a:r>
              <a:rPr sz="1800" spc="-5" dirty="0">
                <a:latin typeface="Times New Roman"/>
                <a:cs typeface="Times New Roman"/>
              </a:rPr>
              <a:t>F1 and F2, obtained </a:t>
            </a:r>
            <a:r>
              <a:rPr sz="1800" dirty="0">
                <a:latin typeface="Times New Roman"/>
                <a:cs typeface="Times New Roman"/>
              </a:rPr>
              <a:t>from a </a:t>
            </a:r>
            <a:r>
              <a:rPr sz="1800" spc="-5" dirty="0">
                <a:latin typeface="Times New Roman"/>
                <a:cs typeface="Times New Roman"/>
              </a:rPr>
              <a:t>spectral analysis of the sound.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10 network </a:t>
            </a:r>
            <a:r>
              <a:rPr sz="1800" dirty="0">
                <a:latin typeface="Times New Roman"/>
                <a:cs typeface="Times New Roman"/>
              </a:rPr>
              <a:t>outputs correspond </a:t>
            </a:r>
            <a:r>
              <a:rPr sz="1800" spc="-10" dirty="0">
                <a:latin typeface="Times New Roman"/>
                <a:cs typeface="Times New Roman"/>
              </a:rPr>
              <a:t>to  </a:t>
            </a:r>
            <a:r>
              <a:rPr sz="1800" dirty="0">
                <a:latin typeface="Times New Roman"/>
                <a:cs typeface="Times New Roman"/>
              </a:rPr>
              <a:t>the 10 </a:t>
            </a:r>
            <a:r>
              <a:rPr sz="1800" spc="-5" dirty="0">
                <a:latin typeface="Times New Roman"/>
                <a:cs typeface="Times New Roman"/>
              </a:rPr>
              <a:t>possible </a:t>
            </a:r>
            <a:r>
              <a:rPr sz="1800" dirty="0">
                <a:latin typeface="Times New Roman"/>
                <a:cs typeface="Times New Roman"/>
              </a:rPr>
              <a:t>vowel </a:t>
            </a:r>
            <a:r>
              <a:rPr sz="1800" spc="-5" dirty="0">
                <a:latin typeface="Times New Roman"/>
                <a:cs typeface="Times New Roman"/>
              </a:rPr>
              <a:t>sounds. </a:t>
            </a:r>
            <a:r>
              <a:rPr sz="1800" dirty="0">
                <a:latin typeface="Times New Roman"/>
                <a:cs typeface="Times New Roman"/>
              </a:rPr>
              <a:t>The network prediction is the output </a:t>
            </a:r>
            <a:r>
              <a:rPr sz="1800" spc="-5" dirty="0">
                <a:latin typeface="Times New Roman"/>
                <a:cs typeface="Times New Roman"/>
              </a:rPr>
              <a:t>whose </a:t>
            </a:r>
            <a:r>
              <a:rPr sz="1800" dirty="0">
                <a:latin typeface="Times New Roman"/>
                <a:cs typeface="Times New Roman"/>
              </a:rPr>
              <a:t>value is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highest.</a:t>
            </a:r>
          </a:p>
          <a:p>
            <a:pPr marL="241300" marR="5715" indent="-228600" algn="just">
              <a:lnSpc>
                <a:spcPct val="8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The plot on the right </a:t>
            </a:r>
            <a:r>
              <a:rPr sz="1800" spc="-5" dirty="0">
                <a:latin typeface="Times New Roman"/>
                <a:cs typeface="Times New Roman"/>
              </a:rPr>
              <a:t>illustrates </a:t>
            </a:r>
            <a:r>
              <a:rPr sz="1800" dirty="0">
                <a:latin typeface="Times New Roman"/>
                <a:cs typeface="Times New Roman"/>
              </a:rPr>
              <a:t>the highly </a:t>
            </a:r>
            <a:r>
              <a:rPr sz="1800" spc="-5" dirty="0">
                <a:latin typeface="Times New Roman"/>
                <a:cs typeface="Times New Roman"/>
              </a:rPr>
              <a:t>nonlinear decision surface represented </a:t>
            </a:r>
            <a:r>
              <a:rPr sz="1800" spc="-10" dirty="0">
                <a:latin typeface="Times New Roman"/>
                <a:cs typeface="Times New Roman"/>
              </a:rPr>
              <a:t>by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learned </a:t>
            </a:r>
            <a:r>
              <a:rPr sz="1800" dirty="0">
                <a:latin typeface="Times New Roman"/>
                <a:cs typeface="Times New Roman"/>
              </a:rPr>
              <a:t>network.  </a:t>
            </a:r>
            <a:r>
              <a:rPr sz="1800" spc="-5" dirty="0">
                <a:latin typeface="Times New Roman"/>
                <a:cs typeface="Times New Roman"/>
              </a:rPr>
              <a:t>Points shown on </a:t>
            </a:r>
            <a:r>
              <a:rPr sz="1800" dirty="0">
                <a:latin typeface="Times New Roman"/>
                <a:cs typeface="Times New Roman"/>
              </a:rPr>
              <a:t>the plot are test examples distinct from the examples used to train the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network.</a:t>
            </a:r>
          </a:p>
        </p:txBody>
      </p:sp>
      <p:sp>
        <p:nvSpPr>
          <p:cNvPr id="3" name="object 3"/>
          <p:cNvSpPr/>
          <p:nvPr/>
        </p:nvSpPr>
        <p:spPr>
          <a:xfrm>
            <a:off x="3124200" y="1828799"/>
            <a:ext cx="7944367" cy="2936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C0217D-60AB-4000-A13D-82BB84B52BCE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7BC93C9-DAFF-D6B2-1820-B0E9003406ED}"/>
              </a:ext>
            </a:extLst>
          </p:cNvPr>
          <p:cNvSpPr txBox="1">
            <a:spLocks/>
          </p:cNvSpPr>
          <p:nvPr/>
        </p:nvSpPr>
        <p:spPr>
          <a:xfrm>
            <a:off x="-152400" y="0"/>
            <a:ext cx="11658600" cy="837793"/>
          </a:xfrm>
          <a:prstGeom prst="rect">
            <a:avLst/>
          </a:prstGeom>
        </p:spPr>
        <p:txBody>
          <a:bodyPr vert="horz" wrap="square" lIns="0" tIns="385191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880744" marR="5080" indent="-137160">
              <a:lnSpc>
                <a:spcPts val="3460"/>
              </a:lnSpc>
              <a:spcBef>
                <a:spcPts val="535"/>
              </a:spcBef>
            </a:pPr>
            <a:r>
              <a:rPr lang="en-GB" sz="2400" b="1" kern="0" spc="-55" dirty="0">
                <a:solidFill>
                  <a:sysClr val="windowText" lastClr="000000"/>
                </a:solidFill>
              </a:rPr>
              <a:t>Multilayer </a:t>
            </a:r>
            <a:r>
              <a:rPr lang="en-GB" sz="2400" b="1" kern="0" dirty="0">
                <a:solidFill>
                  <a:sysClr val="windowText" lastClr="000000"/>
                </a:solidFill>
              </a:rPr>
              <a:t>Networks and the Backpropagation Algorithms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630AC2A-CC5A-6566-E7F0-E966982EEAEB}"/>
              </a:ext>
            </a:extLst>
          </p:cNvPr>
          <p:cNvSpPr txBox="1"/>
          <p:nvPr/>
        </p:nvSpPr>
        <p:spPr>
          <a:xfrm>
            <a:off x="575627" y="933546"/>
            <a:ext cx="10202545" cy="6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Multilayer networks learned by the </a:t>
            </a:r>
            <a:r>
              <a:rPr sz="2000" b="1" spc="-30" dirty="0">
                <a:latin typeface="Times New Roman"/>
                <a:cs typeface="Times New Roman"/>
              </a:rPr>
              <a:t>BACKPROPACATION </a:t>
            </a:r>
            <a:r>
              <a:rPr sz="2000" dirty="0">
                <a:latin typeface="Times New Roman"/>
                <a:cs typeface="Times New Roman"/>
              </a:rPr>
              <a:t>algorithm are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capable</a:t>
            </a:r>
          </a:p>
          <a:p>
            <a:pPr marL="12700">
              <a:lnSpc>
                <a:spcPts val="2740"/>
              </a:lnSpc>
            </a:pPr>
            <a:r>
              <a:rPr sz="2000" dirty="0">
                <a:latin typeface="Times New Roman"/>
                <a:cs typeface="Times New Roman"/>
              </a:rPr>
              <a:t>of expressing a rich variety of nonlinear decision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surfaces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01400-6A03-ADBA-C929-275DF58DB8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30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25FE2-EE04-DD5F-1BD4-E6D27C01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38200"/>
            <a:ext cx="10001767" cy="495300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718C456-2403-AF1B-4A6B-0358AAF9E415}"/>
              </a:ext>
            </a:extLst>
          </p:cNvPr>
          <p:cNvSpPr txBox="1">
            <a:spLocks/>
          </p:cNvSpPr>
          <p:nvPr/>
        </p:nvSpPr>
        <p:spPr>
          <a:xfrm>
            <a:off x="228600" y="199582"/>
            <a:ext cx="6324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600" b="1" kern="0" dirty="0">
                <a:solidFill>
                  <a:sysClr val="windowText" lastClr="000000"/>
                </a:solidFill>
              </a:rPr>
              <a:t>Backpropagation Example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433E0-1CB9-C954-C62E-BF341A0B00B7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90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CC34DB-BF13-AC08-0CBC-4710948194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31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4D8A2-6F41-5FC1-C7BA-FC5313005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/>
          <a:stretch/>
        </p:blipFill>
        <p:spPr>
          <a:xfrm>
            <a:off x="1219200" y="838200"/>
            <a:ext cx="9849367" cy="5029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AB270C-2C4E-BC27-5D5C-17DC89824878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34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3DB75-2C3A-AFB9-8C53-AEE49D89EE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32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F4430-98DF-A3C3-1DA8-51A71B25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66800"/>
            <a:ext cx="9067799" cy="411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5B3ABC-1073-C26D-6316-216CDCF27B72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20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1DE1F-9F4C-12B9-F6BA-DD2A48CD43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33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FA561-6677-1D49-EB5F-52D0B4A32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"/>
          <a:stretch/>
        </p:blipFill>
        <p:spPr>
          <a:xfrm>
            <a:off x="990601" y="685800"/>
            <a:ext cx="10077966" cy="518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4E7F7-37CD-8C92-B817-9E845E26E14B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24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2F372-64DC-3E3C-20ED-CEE82400A7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34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D1AD-F78B-1E88-B534-0B4FE152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7391400" cy="3609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ACCD7-1521-BF65-090D-A786568CD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258679"/>
            <a:ext cx="7705725" cy="2295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2D005-AE23-73BD-4A7A-332D9AA05DBF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6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43A24-F565-0342-45F9-560C05247B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35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D57EB-D032-F6E0-5092-619CC37D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10309742" cy="51053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C0E5F2-7EA2-9FB9-3754-EF3F4BB048F5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81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B4D55461-32A5-454D-8ACE-B35398D2C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6568"/>
            <a:ext cx="8628637" cy="492443"/>
          </a:xfrm>
        </p:spPr>
        <p:txBody>
          <a:bodyPr/>
          <a:lstStyle/>
          <a:p>
            <a:r>
              <a:rPr lang="en-US" altLang="en-US" dirty="0"/>
              <a:t>Back propagation Example:</a:t>
            </a:r>
          </a:p>
        </p:txBody>
      </p:sp>
      <p:sp>
        <p:nvSpPr>
          <p:cNvPr id="78852" name="Slide Number Placeholder 4">
            <a:extLst>
              <a:ext uri="{FF2B5EF4-FFF2-40B4-BE49-F238E27FC236}">
                <a16:creationId xmlns:a16="http://schemas.microsoft.com/office/drawing/2014/main" id="{49A4B83F-910A-4039-BC27-1C64BB23F5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E8B7B6CE-9A7A-40EF-8812-02AE6B2CBDF0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44F124-E9CA-441B-97D2-4A3877F9DAE7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F713BA-66B7-4452-B9D7-C8F86C3D0E9D}"/>
              </a:ext>
            </a:extLst>
          </p:cNvPr>
          <p:cNvCxnSpPr/>
          <p:nvPr/>
        </p:nvCxnSpPr>
        <p:spPr>
          <a:xfrm>
            <a:off x="152400" y="914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D96B7AA-BFA5-47FD-0230-D55F684E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12" y="1302411"/>
            <a:ext cx="7467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95026"/>
            <a:ext cx="4855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A Differentiable </a:t>
            </a:r>
            <a:r>
              <a:rPr sz="2800" spc="-10" dirty="0"/>
              <a:t>Threshold</a:t>
            </a:r>
            <a:r>
              <a:rPr sz="2800" spc="-235" dirty="0"/>
              <a:t> </a:t>
            </a:r>
            <a:r>
              <a:rPr sz="2800" spc="-5" dirty="0"/>
              <a:t>Unit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916933" y="1446013"/>
            <a:ext cx="10359390" cy="22910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8255" indent="-228600" algn="just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/>
                <a:cs typeface="Times New Roman"/>
              </a:rPr>
              <a:t>Sigmoid unit-a unit </a:t>
            </a:r>
            <a:r>
              <a:rPr sz="2400" spc="-10" dirty="0">
                <a:latin typeface="Times New Roman"/>
                <a:cs typeface="Times New Roman"/>
              </a:rPr>
              <a:t>very </a:t>
            </a:r>
            <a:r>
              <a:rPr sz="2400" spc="-5" dirty="0">
                <a:latin typeface="Times New Roman"/>
                <a:cs typeface="Times New Roman"/>
              </a:rPr>
              <a:t>much </a:t>
            </a:r>
            <a:r>
              <a:rPr sz="2400" dirty="0">
                <a:latin typeface="Times New Roman"/>
                <a:cs typeface="Times New Roman"/>
              </a:rPr>
              <a:t>like a </a:t>
            </a:r>
            <a:r>
              <a:rPr sz="2400" spc="-5" dirty="0">
                <a:latin typeface="Times New Roman"/>
                <a:cs typeface="Times New Roman"/>
              </a:rPr>
              <a:t>perceptron, but based </a:t>
            </a:r>
            <a:r>
              <a:rPr sz="2400" dirty="0">
                <a:latin typeface="Times New Roman"/>
                <a:cs typeface="Times New Roman"/>
              </a:rPr>
              <a:t>on a </a:t>
            </a:r>
            <a:r>
              <a:rPr sz="2400" spc="-5" dirty="0">
                <a:latin typeface="Times New Roman"/>
                <a:cs typeface="Times New Roman"/>
              </a:rPr>
              <a:t>smoothed,  differentiable </a:t>
            </a:r>
            <a:r>
              <a:rPr sz="2400" dirty="0">
                <a:latin typeface="Times New Roman"/>
                <a:cs typeface="Times New Roman"/>
              </a:rPr>
              <a:t>threshold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function.</a:t>
            </a:r>
          </a:p>
          <a:p>
            <a:pPr marL="241300" marR="5080" indent="-228600" algn="just">
              <a:lnSpc>
                <a:spcPts val="2590"/>
              </a:lnSpc>
              <a:spcBef>
                <a:spcPts val="1005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sigmoid unit </a:t>
            </a:r>
            <a:r>
              <a:rPr sz="2400" dirty="0">
                <a:latin typeface="Times New Roman"/>
                <a:cs typeface="Times New Roman"/>
              </a:rPr>
              <a:t>first </a:t>
            </a:r>
            <a:r>
              <a:rPr sz="2400" spc="-5" dirty="0">
                <a:latin typeface="Times New Roman"/>
                <a:cs typeface="Times New Roman"/>
              </a:rPr>
              <a:t>computes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linear combination </a:t>
            </a:r>
            <a:r>
              <a:rPr sz="2400" dirty="0">
                <a:latin typeface="Times New Roman"/>
                <a:cs typeface="Times New Roman"/>
              </a:rPr>
              <a:t>of its </a:t>
            </a:r>
            <a:r>
              <a:rPr sz="2400" spc="-5" dirty="0">
                <a:latin typeface="Times New Roman"/>
                <a:cs typeface="Times New Roman"/>
              </a:rPr>
              <a:t>inputs, then applies </a:t>
            </a:r>
            <a:r>
              <a:rPr sz="2400" dirty="0">
                <a:latin typeface="Times New Roman"/>
                <a:cs typeface="Times New Roman"/>
              </a:rPr>
              <a:t>a  threshold to the result. In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case of the </a:t>
            </a:r>
            <a:r>
              <a:rPr sz="2400" spc="-5" dirty="0">
                <a:latin typeface="Times New Roman"/>
                <a:cs typeface="Times New Roman"/>
              </a:rPr>
              <a:t>sigmoid unit, </a:t>
            </a:r>
            <a:r>
              <a:rPr sz="2400" spc="-15" dirty="0">
                <a:latin typeface="Times New Roman"/>
                <a:cs typeface="Times New Roman"/>
              </a:rPr>
              <a:t>however, </a:t>
            </a:r>
            <a:r>
              <a:rPr sz="2400" spc="-5" dirty="0">
                <a:latin typeface="Times New Roman"/>
                <a:cs typeface="Times New Roman"/>
              </a:rPr>
              <a:t>the threshold  </a:t>
            </a:r>
            <a:r>
              <a:rPr sz="2400" dirty="0">
                <a:latin typeface="Times New Roman"/>
                <a:cs typeface="Times New Roman"/>
              </a:rPr>
              <a:t>output is a continuous function of its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input.</a:t>
            </a:r>
          </a:p>
          <a:p>
            <a:pPr marL="241300" indent="-228600" algn="just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More </a:t>
            </a:r>
            <a:r>
              <a:rPr sz="2400" spc="-15" dirty="0">
                <a:latin typeface="Times New Roman"/>
                <a:cs typeface="Times New Roman"/>
              </a:rPr>
              <a:t>precisely,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sigmoid </a:t>
            </a:r>
            <a:r>
              <a:rPr sz="2400" dirty="0">
                <a:latin typeface="Times New Roman"/>
                <a:cs typeface="Times New Roman"/>
              </a:rPr>
              <a:t>unit </a:t>
            </a:r>
            <a:r>
              <a:rPr sz="2400" spc="-5" dirty="0">
                <a:latin typeface="Times New Roman"/>
                <a:cs typeface="Times New Roman"/>
              </a:rPr>
              <a:t>computes </a:t>
            </a:r>
            <a:r>
              <a:rPr sz="2400" dirty="0">
                <a:latin typeface="Times New Roman"/>
                <a:cs typeface="Times New Roman"/>
              </a:rPr>
              <a:t>its output </a:t>
            </a:r>
            <a:r>
              <a:rPr sz="2400" b="1" i="1" dirty="0">
                <a:latin typeface="Times New Roman"/>
                <a:cs typeface="Times New Roman"/>
              </a:rPr>
              <a:t>O</a:t>
            </a:r>
            <a:r>
              <a:rPr sz="2400" b="1" i="1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149" y="5619694"/>
            <a:ext cx="3068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σ is the </a:t>
            </a:r>
            <a:r>
              <a:rPr sz="2400" spc="-5" dirty="0">
                <a:latin typeface="Times New Roman"/>
                <a:cs typeface="Times New Roman"/>
              </a:rPr>
              <a:t>sigmoid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85692" y="3820667"/>
            <a:ext cx="3382338" cy="1741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F16CF0-6905-41ED-867B-41976EA21786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72B5-2956-4104-AC02-F9A922C2E818}"/>
              </a:ext>
            </a:extLst>
          </p:cNvPr>
          <p:cNvCxnSpPr/>
          <p:nvPr/>
        </p:nvCxnSpPr>
        <p:spPr>
          <a:xfrm>
            <a:off x="152400" y="1295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2772" y="457240"/>
            <a:ext cx="7314073" cy="5410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37D3A-0C27-4D5A-A28D-218E9CEC3C3C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97840"/>
            <a:ext cx="5996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The </a:t>
            </a:r>
            <a:r>
              <a:rPr sz="2800" spc="-35" dirty="0"/>
              <a:t>BACKPROPAGATION</a:t>
            </a:r>
            <a:r>
              <a:rPr sz="2800" spc="-110" dirty="0"/>
              <a:t> </a:t>
            </a:r>
            <a:r>
              <a:rPr sz="2800" spc="-5" dirty="0"/>
              <a:t>Algorithm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916940" y="1453634"/>
            <a:ext cx="10360025" cy="18294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25" dirty="0">
                <a:latin typeface="Times New Roman"/>
                <a:cs typeface="Times New Roman"/>
              </a:rPr>
              <a:t>BACKPROPAGATION </a:t>
            </a:r>
            <a:r>
              <a:rPr sz="2000" spc="-5" dirty="0">
                <a:latin typeface="Times New Roman"/>
                <a:cs typeface="Times New Roman"/>
              </a:rPr>
              <a:t>Algorithm learns the weights for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multilayer network, given </a:t>
            </a:r>
            <a:r>
              <a:rPr sz="2000" dirty="0">
                <a:latin typeface="Times New Roman"/>
                <a:cs typeface="Times New Roman"/>
              </a:rPr>
              <a:t>a  </a:t>
            </a:r>
            <a:r>
              <a:rPr sz="2000" spc="-5" dirty="0">
                <a:latin typeface="Times New Roman"/>
                <a:cs typeface="Times New Roman"/>
              </a:rPr>
              <a:t>network with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fixed set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units and interconnections.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employs gradient </a:t>
            </a:r>
            <a:r>
              <a:rPr sz="2000" dirty="0">
                <a:latin typeface="Times New Roman"/>
                <a:cs typeface="Times New Roman"/>
              </a:rPr>
              <a:t>descent </a:t>
            </a:r>
            <a:r>
              <a:rPr sz="2000" spc="-5" dirty="0">
                <a:latin typeface="Times New Roman"/>
                <a:cs typeface="Times New Roman"/>
              </a:rPr>
              <a:t>to attempt </a:t>
            </a:r>
            <a:r>
              <a:rPr sz="2000" spc="-10" dirty="0">
                <a:latin typeface="Times New Roman"/>
                <a:cs typeface="Times New Roman"/>
              </a:rPr>
              <a:t>to  minimize </a:t>
            </a:r>
            <a:r>
              <a:rPr sz="2000" dirty="0">
                <a:latin typeface="Times New Roman"/>
                <a:cs typeface="Times New Roman"/>
              </a:rPr>
              <a:t>the squared </a:t>
            </a:r>
            <a:r>
              <a:rPr sz="2000" spc="-5" dirty="0">
                <a:latin typeface="Times New Roman"/>
                <a:cs typeface="Times New Roman"/>
              </a:rPr>
              <a:t>error </a:t>
            </a:r>
            <a:r>
              <a:rPr sz="2000" dirty="0">
                <a:latin typeface="Times New Roman"/>
                <a:cs typeface="Times New Roman"/>
              </a:rPr>
              <a:t>between the </a:t>
            </a:r>
            <a:r>
              <a:rPr sz="2000" spc="-5" dirty="0">
                <a:latin typeface="Times New Roman"/>
                <a:cs typeface="Times New Roman"/>
              </a:rPr>
              <a:t>network output values and </a:t>
            </a:r>
            <a:r>
              <a:rPr sz="2000" spc="-10" dirty="0">
                <a:latin typeface="Times New Roman"/>
                <a:cs typeface="Times New Roman"/>
              </a:rPr>
              <a:t>the target </a:t>
            </a:r>
            <a:r>
              <a:rPr sz="2000" spc="-5" dirty="0">
                <a:latin typeface="Times New Roman"/>
                <a:cs typeface="Times New Roman"/>
              </a:rPr>
              <a:t>values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these  </a:t>
            </a:r>
            <a:r>
              <a:rPr sz="2000" dirty="0">
                <a:latin typeface="Times New Roman"/>
                <a:cs typeface="Times New Roman"/>
              </a:rPr>
              <a:t>outputs.</a:t>
            </a:r>
            <a:endParaRPr sz="2000">
              <a:latin typeface="Times New Roman"/>
              <a:cs typeface="Times New Roman"/>
            </a:endParaRPr>
          </a:p>
          <a:p>
            <a:pPr marL="241300" marR="149225" indent="-228600" algn="just">
              <a:lnSpc>
                <a:spcPts val="216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In </a:t>
            </a:r>
            <a:r>
              <a:rPr sz="2000" spc="-25" dirty="0">
                <a:latin typeface="Times New Roman"/>
                <a:cs typeface="Times New Roman"/>
              </a:rPr>
              <a:t>BACKPROPAGATION </a:t>
            </a:r>
            <a:r>
              <a:rPr sz="2000" spc="-5" dirty="0">
                <a:latin typeface="Times New Roman"/>
                <a:cs typeface="Times New Roman"/>
              </a:rPr>
              <a:t>algorithm, </a:t>
            </a:r>
            <a:r>
              <a:rPr sz="2000" dirty="0">
                <a:latin typeface="Times New Roman"/>
                <a:cs typeface="Times New Roman"/>
              </a:rPr>
              <a:t>we consider networks with </a:t>
            </a:r>
            <a:r>
              <a:rPr sz="2000" spc="-5" dirty="0">
                <a:latin typeface="Times New Roman"/>
                <a:cs typeface="Times New Roman"/>
              </a:rPr>
              <a:t>multiple </a:t>
            </a:r>
            <a:r>
              <a:rPr sz="2000" dirty="0">
                <a:latin typeface="Times New Roman"/>
                <a:cs typeface="Times New Roman"/>
              </a:rPr>
              <a:t>output units rather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  single units as before, so we redefine E to sum the errors over </a:t>
            </a:r>
            <a:r>
              <a:rPr sz="2000" spc="-5" dirty="0">
                <a:latin typeface="Times New Roman"/>
                <a:cs typeface="Times New Roman"/>
              </a:rPr>
              <a:t>all </a:t>
            </a:r>
            <a:r>
              <a:rPr sz="2000" dirty="0">
                <a:latin typeface="Times New Roman"/>
                <a:cs typeface="Times New Roman"/>
              </a:rPr>
              <a:t>of the network output</a:t>
            </a:r>
            <a:r>
              <a:rPr sz="2000" spc="-3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540" y="4061357"/>
            <a:ext cx="7885430" cy="163068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0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where,</a:t>
            </a:r>
            <a:endParaRPr sz="2000">
              <a:latin typeface="Times New Roman"/>
              <a:cs typeface="Times New Roman"/>
            </a:endParaRPr>
          </a:p>
          <a:p>
            <a:pPr marL="2667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000" b="1" i="1" dirty="0">
                <a:latin typeface="Times New Roman"/>
                <a:cs typeface="Times New Roman"/>
              </a:rPr>
              <a:t>outputs - </a:t>
            </a:r>
            <a:r>
              <a:rPr sz="2000" dirty="0">
                <a:latin typeface="Times New Roman"/>
                <a:cs typeface="Times New Roman"/>
              </a:rPr>
              <a:t>is the set of output units in the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endParaRPr sz="2000">
              <a:latin typeface="Times New Roman"/>
              <a:cs typeface="Times New Roman"/>
            </a:endParaRPr>
          </a:p>
          <a:p>
            <a:pPr marL="2667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000" b="1" i="1" spc="10" dirty="0">
                <a:latin typeface="Times New Roman"/>
                <a:cs typeface="Times New Roman"/>
              </a:rPr>
              <a:t>t</a:t>
            </a:r>
            <a:r>
              <a:rPr sz="1950" b="1" i="1" spc="15" baseline="-21367" dirty="0">
                <a:latin typeface="Times New Roman"/>
                <a:cs typeface="Times New Roman"/>
              </a:rPr>
              <a:t>kd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b="1" i="1" spc="10" dirty="0">
                <a:latin typeface="Times New Roman"/>
                <a:cs typeface="Times New Roman"/>
              </a:rPr>
              <a:t>O</a:t>
            </a:r>
            <a:r>
              <a:rPr sz="1950" b="1" i="1" spc="15" baseline="-21367" dirty="0">
                <a:latin typeface="Times New Roman"/>
                <a:cs typeface="Times New Roman"/>
              </a:rPr>
              <a:t>kd </a:t>
            </a:r>
            <a:r>
              <a:rPr sz="2000" dirty="0">
                <a:latin typeface="Times New Roman"/>
                <a:cs typeface="Times New Roman"/>
              </a:rPr>
              <a:t>- the </a:t>
            </a:r>
            <a:r>
              <a:rPr sz="2000" spc="-10" dirty="0">
                <a:latin typeface="Times New Roman"/>
                <a:cs typeface="Times New Roman"/>
              </a:rPr>
              <a:t>target </a:t>
            </a:r>
            <a:r>
              <a:rPr sz="2000" dirty="0">
                <a:latin typeface="Times New Roman"/>
                <a:cs typeface="Times New Roman"/>
              </a:rPr>
              <a:t>and output values associated with the </a:t>
            </a:r>
            <a:r>
              <a:rPr sz="2000" spc="10" dirty="0">
                <a:latin typeface="Times New Roman"/>
                <a:cs typeface="Times New Roman"/>
              </a:rPr>
              <a:t>k</a:t>
            </a:r>
            <a:r>
              <a:rPr sz="1950" spc="15" baseline="25641" dirty="0">
                <a:latin typeface="Times New Roman"/>
                <a:cs typeface="Times New Roman"/>
              </a:rPr>
              <a:t>th </a:t>
            </a:r>
            <a:r>
              <a:rPr sz="2000" dirty="0">
                <a:latin typeface="Times New Roman"/>
                <a:cs typeface="Times New Roman"/>
              </a:rPr>
              <a:t>output</a:t>
            </a:r>
            <a:r>
              <a:rPr sz="2000" spc="2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unit</a:t>
            </a:r>
            <a:endParaRPr sz="2000">
              <a:latin typeface="Times New Roman"/>
              <a:cs typeface="Times New Roman"/>
            </a:endParaRPr>
          </a:p>
          <a:p>
            <a:pPr marL="2667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66065" algn="l"/>
                <a:tab pos="266700" algn="l"/>
              </a:tabLst>
            </a:pPr>
            <a:r>
              <a:rPr sz="2000" dirty="0">
                <a:latin typeface="Times New Roman"/>
                <a:cs typeface="Times New Roman"/>
              </a:rPr>
              <a:t>d - training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32883" y="3464089"/>
            <a:ext cx="4542247" cy="649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6A4A6-0812-40E0-A1F0-4BC35A02B103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5519FC-0C5B-48F2-A08B-E3F2148187DB}"/>
              </a:ext>
            </a:extLst>
          </p:cNvPr>
          <p:cNvCxnSpPr/>
          <p:nvPr/>
        </p:nvCxnSpPr>
        <p:spPr>
          <a:xfrm>
            <a:off x="152400" y="1295400"/>
            <a:ext cx="11887200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5333" y="492251"/>
            <a:ext cx="9068865" cy="5181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D55EB5-A72F-4EB1-B8BD-B2C01214A6E7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3677" y="636420"/>
            <a:ext cx="6487159" cy="4541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1DFF0-8625-4150-BE14-9B51753C6F6E}"/>
              </a:ext>
            </a:extLst>
          </p:cNvPr>
          <p:cNvSpPr/>
          <p:nvPr/>
        </p:nvSpPr>
        <p:spPr>
          <a:xfrm>
            <a:off x="152400" y="152400"/>
            <a:ext cx="11887200" cy="6491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B343-2016-C15D-4284-6384747737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9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51008-A8A4-0369-FCD1-D455272AF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14400"/>
            <a:ext cx="9829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53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1764</Words>
  <Application>Microsoft Office PowerPoint</Application>
  <PresentationFormat>Widescreen</PresentationFormat>
  <Paragraphs>129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Californian FB</vt:lpstr>
      <vt:lpstr>Times New Roman</vt:lpstr>
      <vt:lpstr>Office Theme</vt:lpstr>
      <vt:lpstr>Data Science Unit-V   From: Tom M. Mitchell, Machine Learning, India Edition 2013, McGraw Hill  Education. </vt:lpstr>
      <vt:lpstr>CONTENT</vt:lpstr>
      <vt:lpstr>PowerPoint Presentation</vt:lpstr>
      <vt:lpstr>A Differentiable Threshold Unit</vt:lpstr>
      <vt:lpstr>PowerPoint Presentation</vt:lpstr>
      <vt:lpstr>The BACKPROPAGATION Algorithm</vt:lpstr>
      <vt:lpstr>PowerPoint Presentation</vt:lpstr>
      <vt:lpstr>PowerPoint Presentation</vt:lpstr>
      <vt:lpstr>PowerPoint Presentation</vt:lpstr>
      <vt:lpstr>Derivation of the BACKPROPAGATION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 ON THE BACKPROPAGATION  ALGORITHM</vt:lpstr>
      <vt:lpstr>PowerPoint Presentation</vt:lpstr>
      <vt:lpstr>PowerPoint Presentation</vt:lpstr>
      <vt:lpstr>4. Hidden Layer Representations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propagation Example: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-3  ARTIFICIAL NEURAL NETWORKS</dc:title>
  <cp:lastModifiedBy>Subhash Chandra N</cp:lastModifiedBy>
  <cp:revision>50</cp:revision>
  <dcterms:created xsi:type="dcterms:W3CDTF">2021-02-15T09:58:32Z</dcterms:created>
  <dcterms:modified xsi:type="dcterms:W3CDTF">2022-06-08T08:30:02Z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2021-02-15T00:00:00Z</vt:filetime>
  </property>
</Properties>
</file>